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296" r:id="rId3"/>
    <p:sldId id="297" r:id="rId4"/>
    <p:sldId id="280" r:id="rId5"/>
    <p:sldId id="281" r:id="rId6"/>
    <p:sldId id="282" r:id="rId7"/>
    <p:sldId id="283" r:id="rId8"/>
    <p:sldId id="285" r:id="rId9"/>
    <p:sldId id="294" r:id="rId10"/>
    <p:sldId id="286" r:id="rId11"/>
    <p:sldId id="293" r:id="rId12"/>
    <p:sldId id="291" r:id="rId13"/>
    <p:sldId id="295" r:id="rId14"/>
    <p:sldId id="292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</p:sldIdLst>
  <p:sldSz cx="18288000" cy="10287000"/>
  <p:notesSz cx="6858000" cy="9144000"/>
  <p:embeddedFontLst>
    <p:embeddedFont>
      <p:font typeface="Pretendard Medium" panose="020B0600000101010101" charset="0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THELuxGoB" panose="020B0600000101010101" charset="-127"/>
      <p:regular r:id="rId45"/>
    </p:embeddedFont>
    <p:embeddedFont>
      <p:font typeface="NanumSquare ExtraBold" panose="020B0600000101010101" charset="0"/>
      <p:bold r:id="rId46"/>
    </p:embeddedFont>
    <p:embeddedFont>
      <p:font typeface="THELuxGoM" panose="020B0600000101010101" charset="-127"/>
      <p:regular r:id="rId47"/>
    </p:embeddedFont>
    <p:embeddedFont>
      <p:font typeface="Pretendard Regular" panose="020B0600000101010101" charset="-127"/>
      <p:regular r:id="rId48"/>
    </p:embeddedFont>
    <p:embeddedFont>
      <p:font typeface="THELuxGoR" panose="020B0600000101010101" charset="-127"/>
      <p:regular r:id="rId49"/>
    </p:embeddedFont>
    <p:embeddedFont>
      <p:font typeface="Pretendard Light" panose="020B0600000101010101" charset="-127"/>
      <p:regular r:id="rId50"/>
    </p:embeddedFont>
    <p:embeddedFont>
      <p:font typeface="NanumSquare Regular" panose="020B0600000101010101" charset="-127"/>
      <p:regular r:id="rId51"/>
    </p:embeddedFont>
    <p:embeddedFont>
      <p:font typeface="Geologica Roman SemiBold" panose="020B0600000101010101" charset="0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150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15.png"/><Relationship Id="rId10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10" Type="http://schemas.openxmlformats.org/officeDocument/2006/relationships/image" Target="../media/image46.png"/><Relationship Id="rId4" Type="http://schemas.openxmlformats.org/officeDocument/2006/relationships/image" Target="../media/image14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8.png"/><Relationship Id="rId7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8.png"/><Relationship Id="rId7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ongjaebak2/movie-app.git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hyperlink" Target="https://movie-app-sj.netlify.ap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76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2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5.png"/><Relationship Id="rId5" Type="http://schemas.openxmlformats.org/officeDocument/2006/relationships/image" Target="../media/image14.png"/><Relationship Id="rId10" Type="http://schemas.openxmlformats.org/officeDocument/2006/relationships/image" Target="../media/image84.png"/><Relationship Id="rId4" Type="http://schemas.openxmlformats.org/officeDocument/2006/relationships/image" Target="../media/image13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3.png"/><Relationship Id="rId7" Type="http://schemas.openxmlformats.org/officeDocument/2006/relationships/image" Target="../media/image9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3.png"/><Relationship Id="rId7" Type="http://schemas.openxmlformats.org/officeDocument/2006/relationships/image" Target="../media/image9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3.png"/><Relationship Id="rId7" Type="http://schemas.openxmlformats.org/officeDocument/2006/relationships/image" Target="../media/image9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10" Type="http://schemas.openxmlformats.org/officeDocument/2006/relationships/image" Target="../media/image100.png"/><Relationship Id="rId4" Type="http://schemas.openxmlformats.org/officeDocument/2006/relationships/image" Target="../media/image14.png"/><Relationship Id="rId9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3.png"/><Relationship Id="rId7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3.png"/><Relationship Id="rId7" Type="http://schemas.openxmlformats.org/officeDocument/2006/relationships/image" Target="../media/image10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07.png"/><Relationship Id="rId5" Type="http://schemas.openxmlformats.org/officeDocument/2006/relationships/image" Target="../media/image15.png"/><Relationship Id="rId10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8.png"/><Relationship Id="rId7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2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0.png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1.png"/><Relationship Id="rId5" Type="http://schemas.openxmlformats.org/officeDocument/2006/relationships/image" Target="../media/image14.png"/><Relationship Id="rId10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38100" y="9321800"/>
            <a:ext cx="18376900" cy="71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10020300"/>
            <a:ext cx="18478500" cy="35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506317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27000000">
            <a:off x="17081500" y="12700"/>
            <a:ext cx="1727200" cy="146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27000000">
            <a:off x="16370300" y="12700"/>
            <a:ext cx="1727200" cy="146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27000000">
            <a:off x="15659100" y="12700"/>
            <a:ext cx="17272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7000000">
            <a:off x="14935200" y="12700"/>
            <a:ext cx="1727200" cy="146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37800000">
            <a:off x="-444500" y="7734300"/>
            <a:ext cx="1727200" cy="14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37800000">
            <a:off x="266700" y="7734300"/>
            <a:ext cx="17272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37800000">
            <a:off x="977900" y="7734300"/>
            <a:ext cx="17272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37800000">
            <a:off x="1701800" y="7734300"/>
            <a:ext cx="1727200" cy="146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18100" y="3429000"/>
            <a:ext cx="80518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altLang="ko-KR" sz="12200" b="1" spc="-300" dirty="0" smtClean="0">
                <a:solidFill>
                  <a:srgbClr val="4C9B74"/>
                </a:solidFill>
                <a:ea typeface="NanumSquare ExtraBold"/>
              </a:rPr>
              <a:t>Portfolio</a:t>
            </a:r>
            <a:endParaRPr lang="ko-KR" sz="12200" b="1" i="0" u="none" strike="noStrike" spc="-300" dirty="0">
              <a:solidFill>
                <a:srgbClr val="4C9B74"/>
              </a:solidFill>
              <a:ea typeface="NanumSquare Extra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10200" y="5448300"/>
            <a:ext cx="7620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500" dirty="0" smtClean="0">
                <a:solidFill>
                  <a:srgbClr val="595959"/>
                </a:solidFill>
                <a:latin typeface="NanumSquare ExtraBold"/>
              </a:rPr>
              <a:t>꾸준히 성장하는 개발자 </a:t>
            </a:r>
            <a:r>
              <a:rPr lang="ko-KR" altLang="en-US" sz="3500" b="1" dirty="0" err="1" smtClean="0">
                <a:solidFill>
                  <a:srgbClr val="595959"/>
                </a:solidFill>
                <a:latin typeface="NanumSquare ExtraBold"/>
              </a:rPr>
              <a:t>박성재</a:t>
            </a:r>
            <a:r>
              <a:rPr lang="ko-KR" altLang="en-US" sz="3500" dirty="0" err="1" smtClean="0">
                <a:solidFill>
                  <a:srgbClr val="595959"/>
                </a:solidFill>
                <a:latin typeface="NanumSquare ExtraBold"/>
              </a:rPr>
              <a:t>입니다</a:t>
            </a:r>
            <a:r>
              <a:rPr lang="en-US" altLang="ko-KR" sz="3500" dirty="0" smtClean="0">
                <a:solidFill>
                  <a:srgbClr val="595959"/>
                </a:solidFill>
                <a:latin typeface="NanumSquare ExtraBold"/>
              </a:rPr>
              <a:t>.</a:t>
            </a:r>
            <a:endParaRPr lang="en-US" sz="3500" i="0" u="none" strike="noStrike" dirty="0">
              <a:solidFill>
                <a:srgbClr val="595959"/>
              </a:solidFill>
              <a:latin typeface="NanumSquare Extra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29600" y="92075"/>
            <a:ext cx="1511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altLang="ko-KR" sz="3600" b="1" spc="-300" dirty="0" smtClean="0">
                <a:solidFill>
                  <a:srgbClr val="4C9B74"/>
                </a:solidFill>
                <a:ea typeface="NanumSquare ExtraBold"/>
              </a:rPr>
              <a:t>Portfolio</a:t>
            </a:r>
            <a:endParaRPr lang="ko-KR" sz="3600" b="1" i="0" u="none" strike="noStrike" spc="-300" dirty="0">
              <a:solidFill>
                <a:srgbClr val="4C9B74"/>
              </a:solidFill>
              <a:ea typeface="NanumSquare Extra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" y="92075"/>
            <a:ext cx="274955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altLang="ko-KR" sz="3600" b="1" i="0" u="none" strike="noStrike" spc="-300" dirty="0" smtClean="0">
                <a:solidFill>
                  <a:srgbClr val="4C9B74"/>
                </a:solidFill>
                <a:ea typeface="NanumSquare ExtraBold"/>
              </a:rPr>
              <a:t>BAK SEONG JAE</a:t>
            </a:r>
            <a:endParaRPr lang="ko-KR" sz="3600" b="1" i="0" u="none" strike="noStrike" spc="-300" dirty="0">
              <a:solidFill>
                <a:srgbClr val="4C9B74"/>
              </a:solidFill>
              <a:ea typeface="NanumSquare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92200" y="92075"/>
            <a:ext cx="417195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altLang="ko-KR" sz="3600" b="1" i="0" u="none" strike="noStrike" spc="-300" dirty="0" smtClean="0">
                <a:solidFill>
                  <a:srgbClr val="4C9B74"/>
                </a:solidFill>
                <a:ea typeface="NanumSquare ExtraBold"/>
              </a:rPr>
              <a:t>FULL STACK DEVELOPER</a:t>
            </a:r>
            <a:endParaRPr lang="ko-KR" sz="3600" b="1" i="0" u="none" strike="noStrike" spc="-300" dirty="0">
              <a:solidFill>
                <a:srgbClr val="4C9B74"/>
              </a:solidFill>
              <a:ea typeface="NanumSquar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952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3416300" y="3911600"/>
            <a:ext cx="2794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68700" y="3911600"/>
            <a:ext cx="279400" cy="241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0401300" y="3911600"/>
            <a:ext cx="2794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553700" y="3911600"/>
            <a:ext cx="279400" cy="241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 dirty="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 dirty="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 dirty="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1968500"/>
            <a:ext cx="16141701" cy="7848599"/>
          </a:xfrm>
          <a:prstGeom prst="rect">
            <a:avLst/>
          </a:prstGeom>
          <a:effectLst>
            <a:outerShdw blurRad="212605" dist="150788" dir="2700000">
              <a:srgbClr val="000000">
                <a:alpha val="10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7896" y="2056183"/>
            <a:ext cx="7260864" cy="4086791"/>
          </a:xfrm>
          <a:prstGeom prst="rect">
            <a:avLst/>
          </a:prstGeom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984375" y="3636030"/>
            <a:ext cx="279400" cy="241300"/>
          </a:xfrm>
          <a:prstGeom prst="rect">
            <a:avLst/>
          </a:prstGeom>
        </p:spPr>
      </p:pic>
      <p:pic>
        <p:nvPicPr>
          <p:cNvPr id="23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136775" y="3636030"/>
            <a:ext cx="279400" cy="2413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58474" y="35433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지도 연동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51869" y="4099579"/>
            <a:ext cx="4560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en-US" altLang="ko-KR" sz="2400" b="1" dirty="0" err="1" smtClean="0">
                <a:latin typeface="+mn-ea"/>
              </a:rPr>
              <a:t>Kakao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Map</a:t>
            </a:r>
            <a:r>
              <a:rPr lang="ko-KR" altLang="en-US" sz="2400" b="1" dirty="0">
                <a:latin typeface="+mn-ea"/>
              </a:rPr>
              <a:t>을 통한 지도 표시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err="1" smtClean="0">
                <a:latin typeface="+mn-ea"/>
              </a:rPr>
              <a:t>마커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기반 식당 위치 시각화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지도 </a:t>
            </a:r>
            <a:r>
              <a:rPr lang="ko-KR" altLang="en-US" sz="2400" b="1" dirty="0">
                <a:latin typeface="+mn-ea"/>
              </a:rPr>
              <a:t>이동 시 </a:t>
            </a:r>
            <a:r>
              <a:rPr lang="ko-KR" altLang="en-US" sz="2400" b="1" dirty="0" err="1">
                <a:latin typeface="+mn-ea"/>
              </a:rPr>
              <a:t>재검색</a:t>
            </a:r>
            <a:r>
              <a:rPr lang="ko-KR" altLang="en-US" sz="2400" b="1" dirty="0">
                <a:latin typeface="+mn-ea"/>
              </a:rPr>
              <a:t> 기능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946" y="6592558"/>
            <a:ext cx="3210752" cy="280670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38713" y="6332465"/>
            <a:ext cx="3017072" cy="3295143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6200000">
            <a:off x="3409759" y="6650792"/>
            <a:ext cx="279400" cy="241300"/>
          </a:xfrm>
          <a:prstGeom prst="rect">
            <a:avLst/>
          </a:prstGeom>
        </p:spPr>
      </p:pic>
      <p:pic>
        <p:nvPicPr>
          <p:cNvPr id="3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562159" y="6650792"/>
            <a:ext cx="279400" cy="241300"/>
          </a:xfrm>
          <a:prstGeom prst="rect">
            <a:avLst/>
          </a:prstGeom>
        </p:spPr>
      </p:pic>
      <p:pic>
        <p:nvPicPr>
          <p:cNvPr id="4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977834" y="6375222"/>
            <a:ext cx="279400" cy="241300"/>
          </a:xfrm>
          <a:prstGeom prst="rect">
            <a:avLst/>
          </a:prstGeom>
        </p:spPr>
      </p:pic>
      <p:pic>
        <p:nvPicPr>
          <p:cNvPr id="4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130234" y="6375222"/>
            <a:ext cx="279400" cy="2413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451933" y="6282492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회원 </a:t>
            </a:r>
            <a:r>
              <a:rPr lang="en-US" altLang="ko-KR" sz="2800" b="1" dirty="0" smtClean="0">
                <a:latin typeface="+mn-ea"/>
              </a:rPr>
              <a:t>/ </a:t>
            </a:r>
            <a:r>
              <a:rPr lang="ko-KR" altLang="en-US" sz="2800" b="1" dirty="0" smtClean="0">
                <a:latin typeface="+mn-ea"/>
              </a:rPr>
              <a:t>권한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45328" y="6838771"/>
            <a:ext cx="4068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회원 가입 및 로그인</a:t>
            </a:r>
            <a:endParaRPr lang="en-US" altLang="ko-KR" sz="2400" b="1" dirty="0" smtClean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- JWT </a:t>
            </a:r>
            <a:r>
              <a:rPr lang="ko-KR" altLang="en-US" sz="2400" b="1" dirty="0" smtClean="0">
                <a:latin typeface="+mn-ea"/>
              </a:rPr>
              <a:t>기반 인증</a:t>
            </a:r>
            <a:endParaRPr lang="en-US" altLang="ko-KR" sz="2400" b="1" dirty="0" smtClean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사용자 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관리자 권한 분리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0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3416300" y="3911600"/>
            <a:ext cx="2794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68700" y="3911600"/>
            <a:ext cx="279400" cy="241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0401300" y="3911600"/>
            <a:ext cx="2794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553700" y="3911600"/>
            <a:ext cx="279400" cy="241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 dirty="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 dirty="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 dirty="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1968500"/>
            <a:ext cx="16141701" cy="7848599"/>
          </a:xfrm>
          <a:prstGeom prst="rect">
            <a:avLst/>
          </a:prstGeom>
          <a:effectLst>
            <a:outerShdw blurRad="212605" dist="150788" dir="2700000">
              <a:srgbClr val="000000">
                <a:alpha val="10000"/>
              </a:srgbClr>
            </a:outerShdw>
          </a:effectLst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984375" y="3636030"/>
            <a:ext cx="279400" cy="241300"/>
          </a:xfrm>
          <a:prstGeom prst="rect">
            <a:avLst/>
          </a:prstGeom>
        </p:spPr>
      </p:pic>
      <p:pic>
        <p:nvPicPr>
          <p:cNvPr id="23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136775" y="3636030"/>
            <a:ext cx="279400" cy="2413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58474" y="35433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관리자 기능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51869" y="4099579"/>
            <a:ext cx="6460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카카오 로컬 </a:t>
            </a:r>
            <a:r>
              <a:rPr lang="en-US" altLang="ko-KR" sz="2400" b="1" dirty="0">
                <a:latin typeface="+mn-ea"/>
              </a:rPr>
              <a:t>API</a:t>
            </a:r>
            <a:r>
              <a:rPr lang="ko-KR" altLang="en-US" sz="2400" b="1" dirty="0">
                <a:latin typeface="+mn-ea"/>
              </a:rPr>
              <a:t>를 활용한 식당 데이터 수집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키워드 </a:t>
            </a:r>
            <a:r>
              <a:rPr lang="ko-KR" altLang="en-US" sz="2400" b="1" dirty="0">
                <a:latin typeface="+mn-ea"/>
              </a:rPr>
              <a:t>기반 식당 일괄 등록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중복 </a:t>
            </a:r>
            <a:r>
              <a:rPr lang="ko-KR" altLang="en-US" sz="2400" b="1" dirty="0">
                <a:latin typeface="+mn-ea"/>
              </a:rPr>
              <a:t>데이터 방지 </a:t>
            </a:r>
            <a:r>
              <a:rPr lang="ko-KR" altLang="en-US" sz="2400" b="1" dirty="0" err="1">
                <a:latin typeface="+mn-ea"/>
              </a:rPr>
              <a:t>로직</a:t>
            </a:r>
            <a:r>
              <a:rPr lang="ko-KR" altLang="en-US" sz="2400" b="1" dirty="0">
                <a:latin typeface="+mn-ea"/>
              </a:rPr>
              <a:t> 적용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2292" y="2371070"/>
            <a:ext cx="8764509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1987550"/>
            <a:ext cx="12573000" cy="774123"/>
          </a:xfrm>
          <a:prstGeom prst="rect">
            <a:avLst/>
          </a:prstGeom>
          <a:effectLst>
            <a:outerShdw blurRad="5733" dist="24762" dir="2700000">
              <a:srgbClr val="000000">
                <a:alpha val="1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4298950" y="2216150"/>
            <a:ext cx="8445500" cy="4239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300" b="1" i="0" u="none" strike="noStrike" dirty="0" smtClean="0">
                <a:solidFill>
                  <a:srgbClr val="F6F6F1"/>
                </a:solidFill>
                <a:latin typeface="+mj-ea"/>
                <a:ea typeface="+mj-ea"/>
              </a:rPr>
              <a:t>프로젝트를 통해 얻은 것</a:t>
            </a:r>
            <a:endParaRPr lang="ko-KR" sz="3300" b="1" i="0" u="none" strike="noStrike" dirty="0">
              <a:solidFill>
                <a:srgbClr val="F6F6F1"/>
              </a:solidFill>
              <a:latin typeface="+mj-ea"/>
              <a:ea typeface="+mj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2921639"/>
            <a:ext cx="12573000" cy="2838450"/>
          </a:xfrm>
          <a:prstGeom prst="rect">
            <a:avLst/>
          </a:prstGeom>
          <a:effectLst>
            <a:outerShdw blurRad="76413" dist="90399" dir="2700000">
              <a:srgbClr val="000000">
                <a:alpha val="1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3594100" y="3451544"/>
            <a:ext cx="10490200" cy="17786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실제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서비스 흐름을 고려한 </a:t>
            </a:r>
            <a:r>
              <a:rPr lang="ko-KR" altLang="en-US" sz="2800" b="1" dirty="0" err="1">
                <a:solidFill>
                  <a:srgbClr val="F6F6F1"/>
                </a:solidFill>
                <a:latin typeface="+mn-ea"/>
              </a:rPr>
              <a:t>백엔드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 중심 설계 경험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en-US" altLang="ko-KR" sz="2800" b="1" dirty="0" smtClean="0">
                <a:solidFill>
                  <a:srgbClr val="F6F6F1"/>
                </a:solidFill>
                <a:latin typeface="+mn-ea"/>
              </a:rPr>
              <a:t>JWT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기반 인증</a:t>
            </a:r>
            <a:r>
              <a:rPr lang="en-US" altLang="ko-KR" sz="2800" b="1" dirty="0">
                <a:solidFill>
                  <a:srgbClr val="F6F6F1"/>
                </a:solidFill>
                <a:latin typeface="+mn-ea"/>
              </a:rPr>
              <a:t>/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인가 및 권한 분리 설계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외부 </a:t>
            </a:r>
            <a:r>
              <a:rPr lang="en-US" altLang="ko-KR" sz="2800" b="1" dirty="0">
                <a:solidFill>
                  <a:srgbClr val="F6F6F1"/>
                </a:solidFill>
                <a:latin typeface="+mn-ea"/>
              </a:rPr>
              <a:t>API(</a:t>
            </a:r>
            <a:r>
              <a:rPr lang="ko-KR" altLang="en-US" sz="2800" b="1" dirty="0" err="1">
                <a:solidFill>
                  <a:srgbClr val="F6F6F1"/>
                </a:solidFill>
                <a:latin typeface="+mn-ea"/>
              </a:rPr>
              <a:t>카카오맵</a:t>
            </a:r>
            <a:r>
              <a:rPr lang="en-US" altLang="ko-KR" sz="2800" b="1" dirty="0">
                <a:solidFill>
                  <a:srgbClr val="F6F6F1"/>
                </a:solidFill>
                <a:latin typeface="+mn-ea"/>
              </a:rPr>
              <a:t>)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연동 → 데이터 수집 및 가공 경험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예약</a:t>
            </a:r>
            <a:r>
              <a:rPr lang="en-US" altLang="ko-KR" sz="2800" b="1" dirty="0">
                <a:solidFill>
                  <a:srgbClr val="F6F6F1"/>
                </a:solidFill>
                <a:latin typeface="+mn-ea"/>
              </a:rPr>
              <a:t>,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리뷰</a:t>
            </a:r>
            <a:r>
              <a:rPr lang="en-US" altLang="ko-KR" sz="2800" b="1" dirty="0">
                <a:solidFill>
                  <a:srgbClr val="F6F6F1"/>
                </a:solidFill>
                <a:latin typeface="+mn-ea"/>
              </a:rPr>
              <a:t>, </a:t>
            </a:r>
            <a:r>
              <a:rPr lang="ko-KR" altLang="en-US" sz="2800" b="1" dirty="0" err="1">
                <a:solidFill>
                  <a:srgbClr val="F6F6F1"/>
                </a:solidFill>
                <a:latin typeface="+mn-ea"/>
              </a:rPr>
              <a:t>즐겨찾기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 등 실사용 기능 구현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dirty="0" err="1" smtClean="0">
                <a:solidFill>
                  <a:srgbClr val="F6F6F1"/>
                </a:solidFill>
                <a:latin typeface="+mn-ea"/>
              </a:rPr>
              <a:t>프론트엔드</a:t>
            </a:r>
            <a:r>
              <a:rPr lang="en-US" altLang="ko-KR" sz="2800" b="1" dirty="0">
                <a:solidFill>
                  <a:srgbClr val="F6F6F1"/>
                </a:solidFill>
                <a:latin typeface="+mn-ea"/>
              </a:rPr>
              <a:t>–</a:t>
            </a:r>
            <a:r>
              <a:rPr lang="ko-KR" altLang="en-US" sz="2800" b="1" dirty="0" err="1">
                <a:solidFill>
                  <a:srgbClr val="F6F6F1"/>
                </a:solidFill>
                <a:latin typeface="+mn-ea"/>
              </a:rPr>
              <a:t>백엔드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rgbClr val="F6F6F1"/>
                </a:solidFill>
                <a:latin typeface="+mn-ea"/>
              </a:rPr>
              <a:t>API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협업 구조 이해</a:t>
            </a:r>
            <a:endParaRPr lang="ko-KR" sz="2800" b="1" i="0" u="none" strike="noStrike" dirty="0">
              <a:solidFill>
                <a:srgbClr val="F6F6F1"/>
              </a:solidFill>
              <a:latin typeface="+mn-ea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5400000">
            <a:off x="3613377" y="2228623"/>
            <a:ext cx="202746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3765777" y="2228623"/>
            <a:ext cx="202746" cy="24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92300" y="9017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 dirty="0" smtClean="0">
                <a:solidFill>
                  <a:srgbClr val="057E68"/>
                </a:solidFill>
                <a:latin typeface="NanumSquare ExtraBold"/>
              </a:rPr>
              <a:t>04.</a:t>
            </a:r>
            <a:endParaRPr lang="en-US" sz="5000" b="1" i="0" u="none" strike="noStrike" dirty="0">
              <a:solidFill>
                <a:srgbClr val="057E68"/>
              </a:solidFill>
              <a:latin typeface="NanumSquare Extra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09900" y="876300"/>
            <a:ext cx="6553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마무리</a:t>
            </a: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5905500"/>
            <a:ext cx="12573000" cy="804884"/>
          </a:xfrm>
          <a:prstGeom prst="rect">
            <a:avLst/>
          </a:prstGeom>
          <a:effectLst>
            <a:outerShdw blurRad="5733" dist="24762" dir="2700000">
              <a:srgbClr val="000000">
                <a:alpha val="10000"/>
              </a:srgbClr>
            </a:outerShdw>
          </a:effectLst>
        </p:spPr>
      </p:pic>
      <p:sp>
        <p:nvSpPr>
          <p:cNvPr id="23" name="TextBox 3"/>
          <p:cNvSpPr txBox="1"/>
          <p:nvPr/>
        </p:nvSpPr>
        <p:spPr>
          <a:xfrm>
            <a:off x="4356100" y="6083982"/>
            <a:ext cx="8445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300" b="1" i="0" u="none" strike="noStrike" dirty="0" smtClean="0">
                <a:solidFill>
                  <a:srgbClr val="F6F6F1"/>
                </a:solidFill>
                <a:latin typeface="+mj-ea"/>
                <a:ea typeface="+mj-ea"/>
              </a:rPr>
              <a:t>기술적으로 성장한 부분</a:t>
            </a:r>
            <a:endParaRPr lang="ko-KR" sz="3300" b="1" i="0" u="none" strike="noStrike" dirty="0">
              <a:solidFill>
                <a:srgbClr val="F6F6F1"/>
              </a:solidFill>
              <a:latin typeface="+mj-ea"/>
              <a:ea typeface="+mj-ea"/>
            </a:endParaRPr>
          </a:p>
        </p:txBody>
      </p:sp>
      <p:pic>
        <p:nvPicPr>
          <p:cNvPr id="2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6863074"/>
            <a:ext cx="12573000" cy="2754045"/>
          </a:xfrm>
          <a:prstGeom prst="rect">
            <a:avLst/>
          </a:prstGeom>
          <a:effectLst>
            <a:outerShdw blurRad="76413" dist="90399" dir="2700000">
              <a:srgbClr val="000000">
                <a:alpha val="10000"/>
              </a:srgbClr>
            </a:outerShdw>
          </a:effectLst>
        </p:spPr>
      </p:pic>
      <p:sp>
        <p:nvSpPr>
          <p:cNvPr id="25" name="TextBox 5"/>
          <p:cNvSpPr txBox="1"/>
          <p:nvPr/>
        </p:nvSpPr>
        <p:spPr>
          <a:xfrm>
            <a:off x="3581400" y="6961498"/>
            <a:ext cx="10490200" cy="25571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en-US" altLang="ko-KR" sz="2800" b="1" dirty="0">
                <a:solidFill>
                  <a:srgbClr val="F6F6F1"/>
                </a:solidFill>
                <a:latin typeface="+mn-ea"/>
              </a:rPr>
              <a:t>REST API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설계 경험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en-US" altLang="ko-KR" sz="2800" b="1" dirty="0" smtClean="0">
                <a:solidFill>
                  <a:srgbClr val="F6F6F1"/>
                </a:solidFill>
                <a:latin typeface="+mn-ea"/>
              </a:rPr>
              <a:t>JPA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연관관계 설계 및 트랜잭션 이해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예외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처리 및 에러 응답 표준화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개발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환경 분리 </a:t>
            </a:r>
            <a:r>
              <a:rPr lang="en-US" altLang="ko-KR" sz="2800" b="1" dirty="0">
                <a:solidFill>
                  <a:srgbClr val="F6F6F1"/>
                </a:solidFill>
                <a:latin typeface="+mn-ea"/>
              </a:rPr>
              <a:t>(local / dev)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실제 </a:t>
            </a:r>
            <a:r>
              <a:rPr lang="ko-KR" altLang="en-US" sz="2800" b="1" dirty="0">
                <a:solidFill>
                  <a:srgbClr val="F6F6F1"/>
                </a:solidFill>
                <a:latin typeface="+mn-ea"/>
              </a:rPr>
              <a:t>오류 로그 기반 디버깅 경험</a:t>
            </a:r>
            <a:endParaRPr lang="ko-KR" sz="2800" b="1" i="0" u="none" strike="noStrike" dirty="0">
              <a:solidFill>
                <a:srgbClr val="F6F6F1"/>
              </a:solidFill>
              <a:latin typeface="+mn-ea"/>
            </a:endParaRPr>
          </a:p>
        </p:txBody>
      </p:sp>
      <p:pic>
        <p:nvPicPr>
          <p:cNvPr id="26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16200000">
            <a:off x="3581400" y="6263637"/>
            <a:ext cx="279400" cy="241300"/>
          </a:xfrm>
          <a:prstGeom prst="rect">
            <a:avLst/>
          </a:prstGeom>
        </p:spPr>
      </p:pic>
      <p:pic>
        <p:nvPicPr>
          <p:cNvPr id="27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733800" y="6263637"/>
            <a:ext cx="2794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97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3162300"/>
            <a:ext cx="12573000" cy="1066800"/>
          </a:xfrm>
          <a:prstGeom prst="rect">
            <a:avLst/>
          </a:prstGeom>
          <a:effectLst>
            <a:outerShdw blurRad="5733" dist="24762" dir="2700000">
              <a:srgbClr val="000000">
                <a:alpha val="1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4127500" y="3390900"/>
            <a:ext cx="8445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300" b="1" i="0" u="none" strike="noStrike" dirty="0" smtClean="0">
                <a:solidFill>
                  <a:srgbClr val="F6F6F1"/>
                </a:solidFill>
                <a:latin typeface="+mj-ea"/>
                <a:ea typeface="+mj-ea"/>
              </a:rPr>
              <a:t>앞으로 확장 가능한 부분</a:t>
            </a:r>
            <a:endParaRPr lang="ko-KR" sz="3300" b="1" i="0" u="none" strike="noStrike" dirty="0">
              <a:solidFill>
                <a:srgbClr val="F6F6F1"/>
              </a:solidFill>
              <a:latin typeface="+mj-ea"/>
              <a:ea typeface="+mj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432300"/>
            <a:ext cx="12573000" cy="3911600"/>
          </a:xfrm>
          <a:prstGeom prst="rect">
            <a:avLst/>
          </a:prstGeom>
          <a:effectLst>
            <a:outerShdw blurRad="76413" dist="90399" dir="2700000">
              <a:srgbClr val="000000">
                <a:alpha val="1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3644900" y="5156200"/>
            <a:ext cx="104902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i="0" u="none" strike="noStrike" dirty="0" smtClean="0">
                <a:solidFill>
                  <a:srgbClr val="F6F6F1"/>
                </a:solidFill>
                <a:latin typeface="+mn-ea"/>
              </a:rPr>
              <a:t>예약 </a:t>
            </a: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승인</a:t>
            </a:r>
            <a:r>
              <a:rPr lang="en-US" altLang="ko-KR" sz="2800" b="1" dirty="0" smtClean="0">
                <a:solidFill>
                  <a:srgbClr val="F6F6F1"/>
                </a:solidFill>
                <a:latin typeface="+mn-ea"/>
              </a:rPr>
              <a:t>/</a:t>
            </a: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거절 알림</a:t>
            </a:r>
            <a:r>
              <a:rPr lang="en-US" altLang="ko-KR" sz="2800" b="1" dirty="0" smtClean="0">
                <a:solidFill>
                  <a:srgbClr val="F6F6F1"/>
                </a:solidFill>
                <a:latin typeface="+mn-ea"/>
              </a:rPr>
              <a:t>(</a:t>
            </a: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이메일 </a:t>
            </a:r>
            <a:r>
              <a:rPr lang="en-US" altLang="ko-KR" sz="2800" b="1" dirty="0" smtClean="0">
                <a:solidFill>
                  <a:srgbClr val="F6F6F1"/>
                </a:solidFill>
                <a:latin typeface="+mn-ea"/>
              </a:rPr>
              <a:t>or </a:t>
            </a: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알림</a:t>
            </a:r>
            <a:r>
              <a:rPr lang="en-US" altLang="ko-KR" sz="2800" b="1" dirty="0" smtClean="0">
                <a:solidFill>
                  <a:srgbClr val="F6F6F1"/>
                </a:solidFill>
                <a:latin typeface="+mn-ea"/>
              </a:rPr>
              <a:t>)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i="0" u="none" strike="noStrike" dirty="0" smtClean="0">
                <a:solidFill>
                  <a:srgbClr val="F6F6F1"/>
                </a:solidFill>
                <a:latin typeface="+mn-ea"/>
              </a:rPr>
              <a:t>인기 식당 추천 </a:t>
            </a:r>
            <a:r>
              <a:rPr lang="ko-KR" altLang="en-US" sz="2800" b="1" i="0" u="none" strike="noStrike" dirty="0" err="1" smtClean="0">
                <a:solidFill>
                  <a:srgbClr val="F6F6F1"/>
                </a:solidFill>
                <a:latin typeface="+mn-ea"/>
              </a:rPr>
              <a:t>로직</a:t>
            </a:r>
            <a:endParaRPr lang="en-US" altLang="ko-KR" sz="2800" b="1" i="0" u="none" strike="noStrike" dirty="0" smtClean="0">
              <a:solidFill>
                <a:srgbClr val="F6F6F1"/>
              </a:solidFill>
              <a:latin typeface="+mn-ea"/>
            </a:endParaRP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이미지 업로드 및 </a:t>
            </a:r>
            <a:r>
              <a:rPr lang="en-US" altLang="ko-KR" sz="2800" b="1" dirty="0" smtClean="0">
                <a:solidFill>
                  <a:srgbClr val="F6F6F1"/>
                </a:solidFill>
                <a:latin typeface="+mn-ea"/>
              </a:rPr>
              <a:t>S3 </a:t>
            </a:r>
            <a:r>
              <a:rPr lang="ko-KR" altLang="en-US" sz="2800" b="1" dirty="0" smtClean="0">
                <a:solidFill>
                  <a:srgbClr val="F6F6F1"/>
                </a:solidFill>
                <a:latin typeface="+mn-ea"/>
              </a:rPr>
              <a:t>연동</a:t>
            </a:r>
            <a:endParaRPr lang="en-US" altLang="ko-KR" sz="2800" b="1" dirty="0" smtClean="0">
              <a:solidFill>
                <a:srgbClr val="F6F6F1"/>
              </a:solidFill>
              <a:latin typeface="+mn-ea"/>
            </a:endParaRP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2800" b="1" i="0" u="none" strike="noStrike" dirty="0" smtClean="0">
                <a:solidFill>
                  <a:srgbClr val="F6F6F1"/>
                </a:solidFill>
                <a:latin typeface="+mn-ea"/>
              </a:rPr>
              <a:t>관리자 대시보드 고도화</a:t>
            </a:r>
            <a:endParaRPr lang="ko-KR" sz="2800" b="1" i="0" u="none" strike="noStrike" dirty="0">
              <a:solidFill>
                <a:srgbClr val="F6F6F1"/>
              </a:solidFill>
              <a:latin typeface="+mn-ea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5400000">
            <a:off x="3403600" y="3581400"/>
            <a:ext cx="2794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3556000" y="3581400"/>
            <a:ext cx="279400" cy="24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92300" y="9017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 dirty="0" smtClean="0">
                <a:solidFill>
                  <a:srgbClr val="057E68"/>
                </a:solidFill>
                <a:latin typeface="NanumSquare ExtraBold"/>
              </a:rPr>
              <a:t>04.</a:t>
            </a:r>
            <a:endParaRPr lang="en-US" sz="5000" b="1" i="0" u="none" strike="noStrike" dirty="0">
              <a:solidFill>
                <a:srgbClr val="057E68"/>
              </a:solidFill>
              <a:latin typeface="NanumSquare Extra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09900" y="876300"/>
            <a:ext cx="6553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1158780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35200" y="4406900"/>
            <a:ext cx="5816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4069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8989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0" y="3898900"/>
            <a:ext cx="1397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300" y="8369300"/>
            <a:ext cx="1079500" cy="39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75184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80137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265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9245600"/>
            <a:ext cx="304800" cy="30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82900" y="4914900"/>
            <a:ext cx="12547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 spc="1100" dirty="0">
                <a:solidFill>
                  <a:srgbClr val="000000"/>
                </a:solidFill>
                <a:latin typeface="THELuxGoR"/>
              </a:rPr>
              <a:t>React </a:t>
            </a:r>
            <a:r>
              <a:rPr lang="ko-KR" sz="3700" b="0" i="0" u="none" strike="noStrike" spc="1100" dirty="0">
                <a:solidFill>
                  <a:srgbClr val="000000"/>
                </a:solidFill>
                <a:ea typeface="THELuxGoR"/>
              </a:rPr>
              <a:t>기반</a:t>
            </a:r>
            <a:r>
              <a:rPr lang="en-US" sz="3700" b="0" i="0" u="none" strike="noStrike" spc="1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3700" b="0" i="0" u="none" strike="noStrike" spc="1100" dirty="0">
                <a:solidFill>
                  <a:srgbClr val="000000"/>
                </a:solidFill>
                <a:ea typeface="THELuxGoR"/>
              </a:rPr>
              <a:t>영화</a:t>
            </a:r>
            <a:r>
              <a:rPr lang="en-US" sz="3700" b="0" i="0" u="none" strike="noStrike" spc="1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3700" b="0" i="0" u="none" strike="noStrike" spc="1100" dirty="0">
                <a:solidFill>
                  <a:srgbClr val="000000"/>
                </a:solidFill>
                <a:ea typeface="THELuxGoR"/>
              </a:rPr>
              <a:t>정보</a:t>
            </a:r>
            <a:r>
              <a:rPr lang="en-US" sz="3700" b="0" i="0" u="none" strike="noStrike" spc="1100" dirty="0">
                <a:solidFill>
                  <a:srgbClr val="000000"/>
                </a:solidFill>
                <a:latin typeface="THELuxGoR"/>
              </a:rPr>
              <a:t> &amp; </a:t>
            </a:r>
            <a:r>
              <a:rPr lang="ko-KR" sz="3700" b="0" i="0" u="none" strike="noStrike" spc="1100" dirty="0">
                <a:solidFill>
                  <a:srgbClr val="000000"/>
                </a:solidFill>
                <a:ea typeface="THELuxGoR"/>
              </a:rPr>
              <a:t>개인화</a:t>
            </a:r>
            <a:r>
              <a:rPr lang="en-US" sz="3700" b="0" i="0" u="none" strike="noStrike" spc="1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3700" b="0" i="0" u="none" strike="noStrike" spc="1100" dirty="0" err="1">
                <a:solidFill>
                  <a:srgbClr val="000000"/>
                </a:solidFill>
                <a:ea typeface="THELuxGoR"/>
              </a:rPr>
              <a:t>즐겨찾기</a:t>
            </a:r>
            <a:r>
              <a:rPr lang="en-US" sz="3700" b="0" i="0" u="none" strike="noStrike" spc="1100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3700" b="0" i="0" u="none" strike="noStrike" spc="1100" dirty="0">
                <a:solidFill>
                  <a:srgbClr val="000000"/>
                </a:solidFill>
                <a:ea typeface="THELuxGoR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" y="3187700"/>
            <a:ext cx="161417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700" b="0" i="0" u="none" strike="noStrike" spc="-300" dirty="0">
                <a:solidFill>
                  <a:srgbClr val="000000"/>
                </a:solidFill>
                <a:latin typeface="THELuxGoB"/>
              </a:rPr>
              <a:t>Movie Explorer </a:t>
            </a:r>
            <a:r>
              <a:rPr lang="ko-KR" sz="10700" b="0" i="0" u="none" strike="noStrike" spc="-300" dirty="0">
                <a:solidFill>
                  <a:srgbClr val="000000"/>
                </a:solidFill>
                <a:ea typeface="THELuxGoB"/>
              </a:rPr>
              <a:t>웹</a:t>
            </a:r>
            <a:r>
              <a:rPr lang="en-US" sz="10700" b="0" i="0" u="none" strike="noStrike" spc="-300" dirty="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10700" b="0" i="0" u="none" strike="noStrike" spc="-300" dirty="0">
                <a:solidFill>
                  <a:srgbClr val="000000"/>
                </a:solidFill>
                <a:ea typeface="THELuxGoB"/>
              </a:rPr>
              <a:t>서비스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79800" y="8356600"/>
            <a:ext cx="1181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 dirty="0">
                <a:solidFill>
                  <a:srgbClr val="FFFFFF"/>
                </a:solidFill>
                <a:ea typeface="THELuxGoM"/>
              </a:rPr>
              <a:t>박성재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8500" y="7505700"/>
            <a:ext cx="82931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GitHub  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4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Live Demo  </a:t>
            </a:r>
          </a:p>
          <a:p>
            <a:pPr lvl="0" algn="l">
              <a:lnSpc>
                <a:spcPct val="116199"/>
              </a:lnSpc>
            </a:pPr>
            <a:endParaRPr lang="en-US" sz="24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7" name="TextBox 17">
            <a:hlinkClick r:id="rId8" tooltip="https://github.com/seongjaebak2/movie-app.git"/>
          </p:cNvPr>
          <p:cNvSpPr txBox="1"/>
          <p:nvPr/>
        </p:nvSpPr>
        <p:spPr>
          <a:xfrm>
            <a:off x="787400" y="7962900"/>
            <a:ext cx="8293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sng" strike="noStrike">
                <a:solidFill>
                  <a:srgbClr val="000000"/>
                </a:solidFill>
                <a:latin typeface="Pretendard Regular"/>
              </a:rPr>
              <a:t>github.com/seongjaebak2/movie-app.git</a:t>
            </a:r>
          </a:p>
        </p:txBody>
      </p:sp>
      <p:sp>
        <p:nvSpPr>
          <p:cNvPr id="18" name="TextBox 18">
            <a:hlinkClick r:id="rId9" tooltip="https://movie-app-sj.netlify.app/"/>
          </p:cNvPr>
          <p:cNvSpPr txBox="1"/>
          <p:nvPr/>
        </p:nvSpPr>
        <p:spPr>
          <a:xfrm>
            <a:off x="787400" y="9169400"/>
            <a:ext cx="8293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sng" strike="noStrike">
                <a:solidFill>
                  <a:srgbClr val="000000"/>
                </a:solidFill>
                <a:latin typeface="Pretendard Regular"/>
              </a:rPr>
              <a:t>movie-app-sj.netlify.app/</a:t>
            </a:r>
          </a:p>
        </p:txBody>
      </p:sp>
    </p:spTree>
    <p:extLst>
      <p:ext uri="{BB962C8B-B14F-4D97-AF65-F5344CB8AC3E}">
        <p14:creationId xmlns:p14="http://schemas.microsoft.com/office/powerpoint/2010/main" val="213368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81400" y="5207000"/>
            <a:ext cx="10439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1511300"/>
            <a:ext cx="139700" cy="104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프로젝트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82100" y="16256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프로젝트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목표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100" y="3632200"/>
            <a:ext cx="6235700" cy="269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Movie Explorer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TMDB API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제공하고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16199"/>
              </a:lnSpc>
            </a:pPr>
            <a:endParaRPr lang="en-US" sz="2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개인화된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즐겨찾기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(Favorites)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제공하는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SPA(Single Page Application)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" y="7239000"/>
            <a:ext cx="65405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실서비스를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염두에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유지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무한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스크롤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UX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82100" y="3556000"/>
            <a:ext cx="8686800" cy="275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React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SPA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Context API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(Authentication)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LocalStorage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영속성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실무형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UX 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무한스크롤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REST API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경험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(Axios)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651500" y="5867400"/>
            <a:ext cx="699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419600" y="5867400"/>
            <a:ext cx="92329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기술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스택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54500" y="2921000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81500" y="3530600"/>
            <a:ext cx="47879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React (Hooks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기반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)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React Router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Context API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Axios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Vite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05900" y="2971800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Styling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20200" y="3530600"/>
            <a:ext cx="478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CSS Modules / Custom CSS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반응형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 UI (Mobile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대응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54500" y="6489700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81500" y="7277100"/>
            <a:ext cx="478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TMDB Open API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Axios Interceptor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활용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20200" y="6489700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THELuxGoB"/>
              </a:rPr>
              <a:t>State / Storage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20200" y="7150100"/>
            <a:ext cx="47879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useState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useEffect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useCallback</a:t>
            </a:r>
          </a:p>
          <a:p>
            <a:pPr marL="342900" lvl="0" indent="-342900" algn="ctr">
              <a:lnSpc>
                <a:spcPct val="13528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LocalStorage (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로그인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즐겨찾기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THELuxGoR"/>
              </a:rPr>
              <a:t>영속화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THELuxGoR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035300"/>
            <a:ext cx="8178800" cy="6540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주요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6900" y="1625600"/>
            <a:ext cx="3136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로그인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인증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300" y="3314700"/>
            <a:ext cx="71374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Context API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LocalStorage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새로고침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유지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상태에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로그아웃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초기화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3289300"/>
            <a:ext cx="4737100" cy="313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6629400"/>
            <a:ext cx="6172200" cy="232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3314700"/>
            <a:ext cx="2209800" cy="312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주요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95800" y="1816100"/>
            <a:ext cx="4749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즐겨찾기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(Favorites)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300" y="3314700"/>
            <a:ext cx="7137400" cy="275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즐겨찾기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제거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유저별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LocalStorage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사용자만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(Protected Route)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헤더에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즐겨찾기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2832100"/>
            <a:ext cx="49530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2400" y="2832100"/>
            <a:ext cx="5194300" cy="274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0" y="6235700"/>
            <a:ext cx="7251700" cy="3530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주요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95800" y="1816100"/>
            <a:ext cx="4749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검색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/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정렬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300" y="3314700"/>
            <a:ext cx="7137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300" y="6248400"/>
            <a:ext cx="71374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인기순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(Popular)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평점순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(Rating)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개봉일순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(Release Date)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제목순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(Title)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38100" y="9321800"/>
            <a:ext cx="18376900" cy="71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10020300"/>
            <a:ext cx="18478500" cy="35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506317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27000000">
            <a:off x="17081500" y="12700"/>
            <a:ext cx="1727200" cy="146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27000000">
            <a:off x="16370300" y="12700"/>
            <a:ext cx="1727200" cy="146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27000000">
            <a:off x="15659100" y="12700"/>
            <a:ext cx="17272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7000000">
            <a:off x="14935200" y="12700"/>
            <a:ext cx="1727200" cy="146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37800000">
            <a:off x="-444500" y="7734300"/>
            <a:ext cx="1727200" cy="14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37800000">
            <a:off x="266700" y="7734300"/>
            <a:ext cx="17272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37800000">
            <a:off x="977900" y="7734300"/>
            <a:ext cx="17272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37800000">
            <a:off x="1701800" y="7734300"/>
            <a:ext cx="1727200" cy="146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71600" y="1560513"/>
            <a:ext cx="7239000" cy="27384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altLang="ko-KR" sz="20000" b="1" spc="-300" dirty="0" smtClean="0">
                <a:solidFill>
                  <a:srgbClr val="4C9B74"/>
                </a:solidFill>
                <a:ea typeface="NanumSquare ExtraBold"/>
              </a:rPr>
              <a:t>INDEX</a:t>
            </a:r>
            <a:endParaRPr lang="ko-KR" sz="20000" b="1" i="0" u="none" strike="noStrike" spc="-300" dirty="0">
              <a:solidFill>
                <a:srgbClr val="4C9B74"/>
              </a:solidFill>
              <a:ea typeface="NanumSquare Extra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81600" y="4549775"/>
            <a:ext cx="11836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5369"/>
              </a:lnSpc>
            </a:pPr>
            <a:r>
              <a:rPr 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1. DINE PICK : </a:t>
            </a:r>
            <a:r>
              <a:rPr lang="ko-KR" altLang="en-US" sz="2800" b="1" dirty="0">
                <a:solidFill>
                  <a:srgbClr val="595959"/>
                </a:solidFill>
                <a:latin typeface="NanumSquare ExtraBold"/>
              </a:rPr>
              <a:t>위치 기반 식당 </a:t>
            </a:r>
            <a:r>
              <a:rPr lang="en-US" altLang="ko-KR" sz="2800" b="1" dirty="0">
                <a:solidFill>
                  <a:srgbClr val="595959"/>
                </a:solidFill>
                <a:latin typeface="NanumSquare ExtraBold"/>
              </a:rPr>
              <a:t>&amp; </a:t>
            </a:r>
            <a:r>
              <a:rPr lang="ko-KR" altLang="en-US" sz="2800" b="1" dirty="0">
                <a:solidFill>
                  <a:srgbClr val="595959"/>
                </a:solidFill>
                <a:latin typeface="NanumSquare ExtraBold"/>
              </a:rPr>
              <a:t>카페 추천 및 예약 </a:t>
            </a:r>
            <a:r>
              <a:rPr lang="ko-KR" altLang="en-US" sz="2800" b="1" dirty="0" smtClean="0">
                <a:solidFill>
                  <a:srgbClr val="595959"/>
                </a:solidFill>
                <a:latin typeface="NanumSquare ExtraBold"/>
              </a:rPr>
              <a:t>서비스</a:t>
            </a:r>
            <a:endParaRPr lang="en-US" altLang="ko-KR" sz="2800" b="1" dirty="0" smtClean="0">
              <a:solidFill>
                <a:srgbClr val="595959"/>
              </a:solidFill>
              <a:latin typeface="NanumSquare ExtraBold"/>
            </a:endParaRPr>
          </a:p>
          <a:p>
            <a:pPr lvl="0">
              <a:lnSpc>
                <a:spcPct val="115369"/>
              </a:lnSpc>
            </a:pPr>
            <a:r>
              <a:rPr 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    (</a:t>
            </a:r>
            <a:r>
              <a:rPr lang="ko-KR" alt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팀 프로젝트 </a:t>
            </a:r>
            <a:r>
              <a:rPr lang="en-US" altLang="ko-KR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- 4</a:t>
            </a:r>
            <a:r>
              <a:rPr lang="ko-KR" alt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인</a:t>
            </a:r>
            <a:r>
              <a:rPr 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) </a:t>
            </a:r>
            <a:endParaRPr lang="en-US" sz="2800" b="1" i="0" u="none" strike="noStrike" dirty="0">
              <a:solidFill>
                <a:srgbClr val="595959"/>
              </a:solidFill>
              <a:latin typeface="NanumSquare ExtraBold"/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5181600" y="5895975"/>
            <a:ext cx="124968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5369"/>
              </a:lnSpc>
            </a:pPr>
            <a:r>
              <a:rPr 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2. MOVIE EXPLORER : </a:t>
            </a:r>
            <a:r>
              <a:rPr lang="en-US" altLang="ko-KR" sz="2800" b="1" dirty="0" smtClean="0">
                <a:solidFill>
                  <a:srgbClr val="595959"/>
                </a:solidFill>
                <a:latin typeface="NanumSquare ExtraBold"/>
              </a:rPr>
              <a:t>REACT </a:t>
            </a:r>
            <a:r>
              <a:rPr lang="ko-KR" altLang="en-US" sz="2800" b="1" dirty="0" smtClean="0">
                <a:solidFill>
                  <a:srgbClr val="595959"/>
                </a:solidFill>
                <a:latin typeface="NanumSquare ExtraBold"/>
              </a:rPr>
              <a:t>기반 영화 정보 </a:t>
            </a:r>
            <a:r>
              <a:rPr lang="en-US" altLang="ko-KR" sz="2800" b="1" dirty="0" smtClean="0">
                <a:solidFill>
                  <a:srgbClr val="595959"/>
                </a:solidFill>
                <a:latin typeface="NanumSquare ExtraBold"/>
              </a:rPr>
              <a:t>&amp; </a:t>
            </a:r>
            <a:r>
              <a:rPr lang="ko-KR" altLang="en-US" sz="2800" b="1" dirty="0" smtClean="0">
                <a:solidFill>
                  <a:srgbClr val="595959"/>
                </a:solidFill>
                <a:latin typeface="NanumSquare ExtraBold"/>
              </a:rPr>
              <a:t>개인화 </a:t>
            </a:r>
            <a:r>
              <a:rPr lang="ko-KR" altLang="en-US" sz="2800" b="1" dirty="0" err="1" smtClean="0">
                <a:solidFill>
                  <a:srgbClr val="595959"/>
                </a:solidFill>
                <a:latin typeface="NanumSquare ExtraBold"/>
              </a:rPr>
              <a:t>즐겨찾기</a:t>
            </a:r>
            <a:r>
              <a:rPr lang="ko-KR" altLang="en-US" sz="2800" b="1" dirty="0" smtClean="0">
                <a:solidFill>
                  <a:srgbClr val="595959"/>
                </a:solidFill>
                <a:latin typeface="NanumSquare ExtraBold"/>
              </a:rPr>
              <a:t> 서비스</a:t>
            </a:r>
            <a:endParaRPr lang="en-US" altLang="ko-KR" sz="2800" b="1" dirty="0" smtClean="0">
              <a:solidFill>
                <a:srgbClr val="595959"/>
              </a:solidFill>
              <a:latin typeface="NanumSquare ExtraBold"/>
            </a:endParaRPr>
          </a:p>
          <a:p>
            <a:pPr>
              <a:lnSpc>
                <a:spcPct val="115369"/>
              </a:lnSpc>
            </a:pPr>
            <a:r>
              <a:rPr 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    (</a:t>
            </a:r>
            <a:r>
              <a:rPr lang="ko-KR" alt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개인 프로젝트</a:t>
            </a:r>
            <a:r>
              <a:rPr 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)</a:t>
            </a:r>
            <a:endParaRPr lang="en-US" sz="2800" b="1" i="0" u="none" strike="noStrike" dirty="0">
              <a:solidFill>
                <a:srgbClr val="595959"/>
              </a:solidFill>
              <a:latin typeface="NanumSquare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1600" y="7242175"/>
            <a:ext cx="11836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5369"/>
              </a:lnSpc>
            </a:pPr>
            <a:r>
              <a:rPr 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3. SECONDHAND MARKET : SPRING BOOT </a:t>
            </a:r>
            <a:r>
              <a:rPr lang="ko-KR" alt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기반 </a:t>
            </a:r>
            <a:r>
              <a:rPr lang="ko-KR" altLang="en-US" sz="2800" b="1" dirty="0" smtClean="0">
                <a:solidFill>
                  <a:srgbClr val="595959"/>
                </a:solidFill>
                <a:latin typeface="NanumSquare ExtraBold"/>
              </a:rPr>
              <a:t>중고 물품 거래 서비스</a:t>
            </a:r>
            <a:endParaRPr lang="en-US" altLang="ko-KR" sz="2800" b="1" dirty="0" smtClean="0">
              <a:solidFill>
                <a:srgbClr val="595959"/>
              </a:solidFill>
              <a:latin typeface="NanumSquare ExtraBold"/>
            </a:endParaRPr>
          </a:p>
          <a:p>
            <a:pPr lvl="0">
              <a:lnSpc>
                <a:spcPct val="115369"/>
              </a:lnSpc>
            </a:pPr>
            <a:r>
              <a:rPr 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    (</a:t>
            </a:r>
            <a:r>
              <a:rPr lang="ko-KR" alt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개인 프로젝트</a:t>
            </a:r>
            <a:r>
              <a:rPr lang="en-US" sz="2800" b="1" i="0" u="none" strike="noStrike" dirty="0" smtClean="0">
                <a:solidFill>
                  <a:srgbClr val="595959"/>
                </a:solidFill>
                <a:latin typeface="NanumSquare ExtraBold"/>
              </a:rPr>
              <a:t>)</a:t>
            </a:r>
            <a:endParaRPr lang="en-US" sz="2800" b="1" i="0" u="none" strike="noStrike" dirty="0">
              <a:solidFill>
                <a:srgbClr val="595959"/>
              </a:solidFill>
              <a:latin typeface="NanumSquar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410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3136900"/>
            <a:ext cx="46482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0" y="5880100"/>
            <a:ext cx="4597400" cy="370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200" y="5880100"/>
            <a:ext cx="4356100" cy="2527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주요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95800" y="1816100"/>
            <a:ext cx="5499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무한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스크롤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/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상세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페이지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300" y="3314700"/>
            <a:ext cx="71374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Popular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무한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로딩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스크롤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방지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" y="6248400"/>
            <a:ext cx="71374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조회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포스터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평점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개봉일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Trailer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보기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7162800"/>
            <a:ext cx="6489700" cy="161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7900" y="2705100"/>
            <a:ext cx="24384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1574800"/>
            <a:ext cx="3771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아키텍처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구조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40200" y="3276600"/>
            <a:ext cx="78994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src/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api/            (Axios, TMDB API)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components/     (Header, MovieCard, Modal </a:t>
            </a:r>
            <a:r>
              <a:rPr lang="ko-KR" sz="2600" b="0" i="0" u="none" strike="noStrike" spc="-100">
                <a:solidFill>
                  <a:srgbClr val="000000"/>
                </a:solidFill>
                <a:ea typeface="THELuxGoB"/>
              </a:rPr>
              <a:t>등</a:t>
            </a: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pages/          (Home, Favorites, Search, Detail)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context/        (AuthContext)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hooks/          (useInfiniteScroll, useLocalStorage)</a:t>
            </a:r>
          </a:p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THELuxGoB"/>
              </a:rPr>
              <a:t> ├─ routes/         (ProtectedRoute)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02100" y="7467600"/>
            <a:ext cx="71755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역할별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디렉토리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재사용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Custom Hook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43500" y="5880100"/>
            <a:ext cx="61976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255000" y="5905500"/>
            <a:ext cx="67310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15557500" y="571500"/>
            <a:ext cx="546100" cy="24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154400" y="546100"/>
            <a:ext cx="1562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미리코퍼레이션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100" y="1574800"/>
            <a:ext cx="5461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마무리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" y="3162300"/>
            <a:ext cx="7531100" cy="368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1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계정으로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로그인해도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즐겨찾기가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공유됨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원인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favorites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계정과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무관하게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LocalStorage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favorites_${user.email}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로그아웃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초기화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99500" y="3162300"/>
            <a:ext cx="75311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2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새로고침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사라짐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AuthContext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LocalStorage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복원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로딩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(loading)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처리로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깜빡임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방지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99500" y="6134100"/>
            <a:ext cx="75311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3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무한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스크롤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loading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체크</a:t>
            </a:r>
          </a:p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     sort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옵션에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무한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스크롤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조건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9700" y="1625600"/>
            <a:ext cx="3594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문제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해결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경험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9448800"/>
            <a:ext cx="1447800" cy="35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574800"/>
            <a:ext cx="3289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eologica Roman SemiBold"/>
              </a:rPr>
              <a:t>마무리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THELuxGoB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1500" y="3543300"/>
            <a:ext cx="8750300" cy="471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즐겨찾기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sync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다크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모드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평점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4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9700" y="1625600"/>
            <a:ext cx="3594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확장</a:t>
            </a:r>
            <a:r>
              <a:rPr lang="en-US" sz="42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THELuxGoM"/>
              </a:rPr>
              <a:t>가능성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38100" y="9321800"/>
            <a:ext cx="18376900" cy="71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10020300"/>
            <a:ext cx="18478500" cy="35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506317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27000000">
            <a:off x="17081500" y="12700"/>
            <a:ext cx="1727200" cy="146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27000000">
            <a:off x="16370300" y="12700"/>
            <a:ext cx="1727200" cy="146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27000000">
            <a:off x="15659100" y="12700"/>
            <a:ext cx="17272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7000000">
            <a:off x="14935200" y="12700"/>
            <a:ext cx="1727200" cy="146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37800000">
            <a:off x="-444500" y="7734300"/>
            <a:ext cx="1727200" cy="14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37800000">
            <a:off x="266700" y="7734300"/>
            <a:ext cx="17272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37800000">
            <a:off x="977900" y="7734300"/>
            <a:ext cx="17272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37800000">
            <a:off x="1701800" y="7734300"/>
            <a:ext cx="1727200" cy="146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18100" y="2946400"/>
            <a:ext cx="80518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12200" b="1" i="0" u="none" strike="noStrike" spc="-300" dirty="0">
                <a:solidFill>
                  <a:srgbClr val="4C9B74"/>
                </a:solidFill>
                <a:ea typeface="NanumSquare ExtraBold"/>
              </a:rPr>
              <a:t>중고</a:t>
            </a:r>
            <a:r>
              <a:rPr lang="en-US" sz="12200" b="0" i="0" u="none" strike="noStrike" spc="-300" dirty="0">
                <a:solidFill>
                  <a:srgbClr val="4C9B74"/>
                </a:solidFill>
                <a:latin typeface="NanumSquare ExtraBold"/>
              </a:rPr>
              <a:t> </a:t>
            </a:r>
            <a:r>
              <a:rPr lang="ko-KR" sz="12200" b="1" i="0" u="none" strike="noStrike" spc="-300" dirty="0">
                <a:solidFill>
                  <a:srgbClr val="4C9B74"/>
                </a:solidFill>
                <a:ea typeface="NanumSquare ExtraBold"/>
              </a:rPr>
              <a:t>마켓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34200" y="5130800"/>
            <a:ext cx="5486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3500" b="1" i="0" u="none" strike="noStrike" dirty="0">
                <a:solidFill>
                  <a:srgbClr val="595959"/>
                </a:solidFill>
                <a:latin typeface="NanumSquare ExtraBold"/>
              </a:rPr>
              <a:t>(Secondhand Market)</a:t>
            </a:r>
          </a:p>
        </p:txBody>
      </p:sp>
    </p:spTree>
    <p:extLst>
      <p:ext uri="{BB962C8B-B14F-4D97-AF65-F5344CB8AC3E}">
        <p14:creationId xmlns:p14="http://schemas.microsoft.com/office/powerpoint/2010/main" val="3886075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30300" y="2044700"/>
            <a:ext cx="46736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8100" b="1" i="0" u="none" strike="noStrike" spc="-200" dirty="0">
                <a:solidFill>
                  <a:srgbClr val="F6F6F1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목차</a:t>
            </a:r>
            <a:r>
              <a:rPr lang="en-US" sz="8100" b="1" i="0" u="none" strike="noStrike" spc="-200" dirty="0">
                <a:solidFill>
                  <a:srgbClr val="F6F6F1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 </a:t>
            </a:r>
            <a:r>
              <a:rPr lang="ko-KR" sz="8100" b="1" i="0" u="none" strike="noStrike" spc="-200" dirty="0">
                <a:solidFill>
                  <a:srgbClr val="F6F6F1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3581400"/>
            <a:ext cx="4191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000" b="1" i="0" u="none" strike="noStrike" spc="100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Table of Contents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5700" y="4368800"/>
            <a:ext cx="9779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80400" y="383540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프로젝트</a:t>
            </a:r>
            <a:r>
              <a:rPr lang="en-US" sz="23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23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6400" y="3657600"/>
            <a:ext cx="1384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800" b="0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903200" y="4368800"/>
            <a:ext cx="9779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677900" y="383540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프로젝트</a:t>
            </a:r>
            <a:r>
              <a:rPr lang="en-US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41200" y="3657600"/>
            <a:ext cx="1384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800" b="0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02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5700" y="6248400"/>
            <a:ext cx="9779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141200" y="5689600"/>
            <a:ext cx="1511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800" b="0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56400" y="5549900"/>
            <a:ext cx="1384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800" b="0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03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55700" y="-152400"/>
            <a:ext cx="19685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968500" y="-152400"/>
            <a:ext cx="1968500" cy="166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0" y="-152400"/>
            <a:ext cx="1968500" cy="166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606800" y="-152400"/>
            <a:ext cx="1968500" cy="166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903200" y="6248400"/>
            <a:ext cx="9779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267700" y="6261100"/>
            <a:ext cx="28956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sz="1600" b="1" i="0" u="none" strike="noStrike" dirty="0" err="1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메인화면</a:t>
            </a:r>
            <a:endParaRPr lang="ko-KR" sz="1600" b="1" i="0" u="none" strike="noStrike" dirty="0">
              <a:solidFill>
                <a:srgbClr val="F6F6F1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회원관리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(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회원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가입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로그인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회원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정보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수정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sz="1600" b="1" i="0" u="none" strike="noStrike" dirty="0" err="1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게시글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목록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)</a:t>
            </a:r>
          </a:p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상품관리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(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상품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등록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상품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이미지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업로드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상품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수정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상품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삭제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거래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희망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주소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77900" y="4356100"/>
            <a:ext cx="2895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sz="16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개발</a:t>
            </a:r>
            <a:r>
              <a:rPr lang="en-US" sz="16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환경</a:t>
            </a:r>
          </a:p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en-US" sz="16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DB </a:t>
            </a:r>
            <a:r>
              <a:rPr lang="ko-KR" sz="16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설계</a:t>
            </a:r>
          </a:p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sz="16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서비스</a:t>
            </a:r>
            <a:r>
              <a:rPr lang="en-US" sz="16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개요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39800" y="576580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마무리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67700" y="576580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프로젝트</a:t>
            </a:r>
            <a:r>
              <a:rPr lang="en-US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73759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870200"/>
            <a:ext cx="16141700" cy="6540500"/>
          </a:xfrm>
          <a:prstGeom prst="rect">
            <a:avLst/>
          </a:prstGeom>
          <a:effectLst>
            <a:outerShdw blurRad="212605" dist="150788" dir="2700000">
              <a:srgbClr val="000000">
                <a:alpha val="1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892300" y="9017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0" i="0" u="none" strike="noStrike">
                <a:solidFill>
                  <a:srgbClr val="057E68"/>
                </a:solidFill>
                <a:latin typeface="NanumSquare ExtraBold"/>
              </a:rPr>
              <a:t>01.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0" i="0" u="none" strike="noStrike" spc="-200" dirty="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0" i="0" u="none" strike="noStrike" spc="-200" dirty="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0" i="0" u="none" strike="noStrike" spc="-200" dirty="0">
                <a:solidFill>
                  <a:srgbClr val="057E68"/>
                </a:solidFill>
                <a:ea typeface="NanumSquare ExtraBold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70200" y="5130800"/>
            <a:ext cx="12598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70200" y="7061200"/>
            <a:ext cx="125984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368800" y="3644900"/>
            <a:ext cx="110998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NanumSquare Regular"/>
              </a:rPr>
              <a:t>개인</a:t>
            </a:r>
            <a:r>
              <a:rPr lang="en-US" sz="2800" b="0" i="0" u="none" strike="noStrike">
                <a:solidFill>
                  <a:srgbClr val="000000"/>
                </a:solidFill>
                <a:latin typeface="NanumSquare Regular"/>
              </a:rPr>
              <a:t> – </a:t>
            </a:r>
            <a:r>
              <a:rPr lang="ko-KR" sz="2800" b="0" i="0" u="none" strike="noStrike">
                <a:solidFill>
                  <a:srgbClr val="000000"/>
                </a:solidFill>
                <a:ea typeface="NanumSquare Regular"/>
              </a:rPr>
              <a:t>개인</a:t>
            </a:r>
            <a:r>
              <a:rPr lang="en-US" sz="2800" b="0" i="0" u="none" strike="noStrike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Square Regular"/>
              </a:rPr>
              <a:t>간의</a:t>
            </a:r>
            <a:r>
              <a:rPr lang="en-US" sz="2800" b="0" i="0" u="none" strike="noStrike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Square Regular"/>
              </a:rPr>
              <a:t>중고</a:t>
            </a:r>
            <a:r>
              <a:rPr lang="en-US" sz="2800" b="0" i="0" u="none" strike="noStrike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Square Regular"/>
              </a:rPr>
              <a:t>물품</a:t>
            </a:r>
            <a:r>
              <a:rPr lang="en-US" sz="2800" b="0" i="0" u="none" strike="noStrike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Square Regular"/>
              </a:rPr>
              <a:t>거래를</a:t>
            </a:r>
            <a:r>
              <a:rPr lang="en-US" sz="2800" b="0" i="0" u="none" strike="noStrike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anumSquare Regular"/>
              </a:rPr>
              <a:t>지향</a:t>
            </a:r>
          </a:p>
          <a:p>
            <a:pPr lvl="0" algn="just">
              <a:lnSpc>
                <a:spcPct val="115369"/>
              </a:lnSpc>
            </a:pPr>
            <a:endParaRPr lang="ko-KR" sz="2800" b="0" i="0" u="none" strike="noStrike">
              <a:solidFill>
                <a:srgbClr val="000000"/>
              </a:solidFill>
              <a:ea typeface="NanumSquare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2900" y="3848100"/>
            <a:ext cx="11684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971800" y="3886200"/>
            <a:ext cx="100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800" b="1" i="0" u="none" strike="noStrike" spc="-200">
                <a:solidFill>
                  <a:srgbClr val="F6F6F1"/>
                </a:solidFill>
                <a:latin typeface="NanumSquare Regular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8800" y="5575300"/>
            <a:ext cx="110744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누구나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거래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할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수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있는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쉬운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중고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거래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플랫폼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제작</a:t>
            </a:r>
          </a:p>
          <a:p>
            <a:pPr lvl="0" algn="just">
              <a:lnSpc>
                <a:spcPct val="115369"/>
              </a:lnSpc>
            </a:pPr>
            <a:endParaRPr lang="ko-KR" sz="2800" b="0" i="0" u="none" strike="noStrike" spc="100">
              <a:solidFill>
                <a:srgbClr val="000000"/>
              </a:solidFill>
              <a:ea typeface="NanumSquare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368800" y="7518400"/>
            <a:ext cx="110998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회원관리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상품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관리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거래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희망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주소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등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다양한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기능</a:t>
            </a:r>
            <a:r>
              <a:rPr lang="en-US" sz="2800" b="0" i="0" u="none" strike="noStrike" spc="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NanumSquare Regular"/>
              </a:rPr>
              <a:t>제공</a:t>
            </a:r>
          </a:p>
          <a:p>
            <a:pPr lvl="0" algn="just">
              <a:lnSpc>
                <a:spcPct val="115369"/>
              </a:lnSpc>
            </a:pPr>
            <a:endParaRPr lang="ko-KR" sz="2800" b="0" i="0" u="none" strike="noStrike" spc="100">
              <a:solidFill>
                <a:srgbClr val="000000"/>
              </a:solidFill>
              <a:ea typeface="NanumSquare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2900" y="5803900"/>
            <a:ext cx="1168400" cy="596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71800" y="5854700"/>
            <a:ext cx="100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800" b="1" i="0" u="none" strike="noStrike" spc="-300">
                <a:solidFill>
                  <a:srgbClr val="F6F6F1"/>
                </a:solidFill>
                <a:latin typeface="NanumSquare Regular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900" y="7734300"/>
            <a:ext cx="11684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971800" y="7785100"/>
            <a:ext cx="100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800" b="1" i="0" u="none" strike="noStrike" spc="-300">
                <a:solidFill>
                  <a:srgbClr val="F6F6F1"/>
                </a:solidFill>
                <a:latin typeface="NanumSquare Regula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70200" y="1968500"/>
            <a:ext cx="9842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sz="3500" b="0" i="0" u="none" strike="noStrike">
                <a:solidFill>
                  <a:srgbClr val="595959"/>
                </a:solidFill>
                <a:ea typeface="NanumSquare ExtraBold"/>
              </a:rPr>
              <a:t>중고</a:t>
            </a:r>
            <a:r>
              <a:rPr lang="en-US" sz="3500" b="0" i="0" u="none" strike="noStrike">
                <a:solidFill>
                  <a:srgbClr val="595959"/>
                </a:solidFill>
                <a:latin typeface="NanumSquare ExtraBold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NanumSquare ExtraBold"/>
              </a:rPr>
              <a:t>거래</a:t>
            </a:r>
            <a:r>
              <a:rPr lang="en-US" sz="3500" b="0" i="0" u="none" strike="noStrike">
                <a:solidFill>
                  <a:srgbClr val="595959"/>
                </a:solidFill>
                <a:latin typeface="NanumSquare ExtraBold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NanumSquare ExtraBold"/>
              </a:rPr>
              <a:t>사이트</a:t>
            </a:r>
            <a:r>
              <a:rPr lang="en-US" sz="3500" b="0" i="0" u="none" strike="noStrike">
                <a:solidFill>
                  <a:srgbClr val="595959"/>
                </a:solidFill>
                <a:latin typeface="NanumSquare ExtraBold"/>
              </a:rPr>
              <a:t> (Secondhand Market)</a:t>
            </a:r>
          </a:p>
        </p:txBody>
      </p:sp>
    </p:spTree>
    <p:extLst>
      <p:ext uri="{BB962C8B-B14F-4D97-AF65-F5344CB8AC3E}">
        <p14:creationId xmlns:p14="http://schemas.microsoft.com/office/powerpoint/2010/main" val="1160579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870200"/>
            <a:ext cx="16141700" cy="6540500"/>
          </a:xfrm>
          <a:prstGeom prst="rect">
            <a:avLst/>
          </a:prstGeom>
          <a:effectLst>
            <a:outerShdw blurRad="212605" dist="150788" dir="2700000">
              <a:srgbClr val="000000">
                <a:alpha val="1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892300" y="9017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 dirty="0">
                <a:solidFill>
                  <a:srgbClr val="057E68"/>
                </a:solidFill>
                <a:latin typeface="NanumSquare ExtraBold"/>
              </a:rPr>
              <a:t>02.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848100"/>
            <a:ext cx="3746500" cy="196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800" y="3848100"/>
            <a:ext cx="3505200" cy="196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1100" y="3924300"/>
            <a:ext cx="3937000" cy="196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400" y="7200900"/>
            <a:ext cx="3505200" cy="116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9900" y="6718300"/>
            <a:ext cx="2146300" cy="214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3500" y="7264400"/>
            <a:ext cx="2222500" cy="111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79300" y="7264400"/>
            <a:ext cx="2247900" cy="1193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 dirty="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 dirty="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 dirty="0">
                <a:solidFill>
                  <a:srgbClr val="057E68"/>
                </a:solidFill>
                <a:ea typeface="NanumSquare ExtraBold"/>
              </a:rPr>
              <a:t>개요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1)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개발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환경</a:t>
            </a:r>
          </a:p>
        </p:txBody>
      </p:sp>
    </p:spTree>
    <p:extLst>
      <p:ext uri="{BB962C8B-B14F-4D97-AF65-F5344CB8AC3E}">
        <p14:creationId xmlns:p14="http://schemas.microsoft.com/office/powerpoint/2010/main" val="2040973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968500"/>
            <a:ext cx="16141700" cy="8318500"/>
          </a:xfrm>
          <a:prstGeom prst="rect">
            <a:avLst/>
          </a:prstGeom>
          <a:effectLst>
            <a:outerShdw blurRad="344839" dist="192039" dir="2700000">
              <a:srgbClr val="000000">
                <a:alpha val="10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" y="1968500"/>
            <a:ext cx="16090900" cy="8318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2) DB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358838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921000"/>
            <a:ext cx="16078200" cy="7137400"/>
          </a:xfrm>
          <a:prstGeom prst="rect">
            <a:avLst/>
          </a:prstGeom>
          <a:effectLst>
            <a:outerShdw blurRad="253711" dist="164721" dir="2700000">
              <a:srgbClr val="000000">
                <a:alpha val="10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000" y="4419600"/>
            <a:ext cx="1282700" cy="80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2844800" y="4279900"/>
            <a:ext cx="1511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2844800" y="5346700"/>
            <a:ext cx="15113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200" y="3454400"/>
            <a:ext cx="14605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200" y="5575300"/>
            <a:ext cx="14605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8700" y="3467100"/>
            <a:ext cx="22987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3733800"/>
            <a:ext cx="5461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8700" y="4533900"/>
            <a:ext cx="22987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8700" y="5575300"/>
            <a:ext cx="2298700" cy="57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8700" y="7594600"/>
            <a:ext cx="2298700" cy="57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5905500"/>
            <a:ext cx="546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rot="5400000">
            <a:off x="5499100" y="4254500"/>
            <a:ext cx="1155700" cy="6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 rot="5400000">
            <a:off x="5041900" y="6883400"/>
            <a:ext cx="2120900" cy="6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7400" y="5905500"/>
            <a:ext cx="5461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7400" y="7874000"/>
            <a:ext cx="5461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5613400"/>
            <a:ext cx="22987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7594600"/>
            <a:ext cx="22987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1600" y="6845300"/>
            <a:ext cx="22987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8369300"/>
            <a:ext cx="22987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98300" y="5600700"/>
            <a:ext cx="2298700" cy="57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2200" y="5880100"/>
            <a:ext cx="5461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 rot="5400000">
            <a:off x="7785100" y="8280400"/>
            <a:ext cx="2400300" cy="63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9144000"/>
            <a:ext cx="2298700" cy="571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개요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20900" y="4622800"/>
            <a:ext cx="571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메인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610100" y="5702300"/>
            <a:ext cx="571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회원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83100" y="3556000"/>
            <a:ext cx="990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비회원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32600" y="3556000"/>
            <a:ext cx="927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667500" y="4622800"/>
            <a:ext cx="1244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가입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692900" y="5702300"/>
            <a:ext cx="1244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667500" y="7696200"/>
            <a:ext cx="1244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220200" y="5702300"/>
            <a:ext cx="1816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수정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74200" y="6921500"/>
            <a:ext cx="1308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수정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48800" y="7670800"/>
            <a:ext cx="1358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삭제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258300" y="8521700"/>
            <a:ext cx="1816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희망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주소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306300" y="5702300"/>
            <a:ext cx="1308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4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등록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3)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서비스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개요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04400" y="9283700"/>
            <a:ext cx="647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Pretendard Regular"/>
              </a:rPr>
              <a:t>댓글</a:t>
            </a:r>
          </a:p>
        </p:txBody>
      </p:sp>
    </p:spTree>
    <p:extLst>
      <p:ext uri="{BB962C8B-B14F-4D97-AF65-F5344CB8AC3E}">
        <p14:creationId xmlns:p14="http://schemas.microsoft.com/office/powerpoint/2010/main" val="295549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38100" y="9321800"/>
            <a:ext cx="18376900" cy="71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10020300"/>
            <a:ext cx="18478500" cy="35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506317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27000000">
            <a:off x="17081500" y="12700"/>
            <a:ext cx="1727200" cy="146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27000000">
            <a:off x="16370300" y="12700"/>
            <a:ext cx="1727200" cy="146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27000000">
            <a:off x="15659100" y="12700"/>
            <a:ext cx="17272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7000000">
            <a:off x="14935200" y="12700"/>
            <a:ext cx="1727200" cy="146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37800000">
            <a:off x="-444500" y="7734300"/>
            <a:ext cx="1727200" cy="14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37800000">
            <a:off x="266700" y="7734300"/>
            <a:ext cx="17272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37800000">
            <a:off x="977900" y="7734300"/>
            <a:ext cx="17272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37800000">
            <a:off x="1701800" y="7734300"/>
            <a:ext cx="1727200" cy="146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18100" y="2946400"/>
            <a:ext cx="80518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altLang="ko-KR" sz="12200" b="1" spc="-300" dirty="0" smtClean="0">
                <a:solidFill>
                  <a:srgbClr val="4C9B74"/>
                </a:solidFill>
                <a:ea typeface="NanumSquare ExtraBold"/>
              </a:rPr>
              <a:t>DINE PICK</a:t>
            </a:r>
            <a:endParaRPr lang="ko-KR" sz="12200" b="1" i="0" u="none" strike="noStrike" spc="-300" dirty="0">
              <a:solidFill>
                <a:srgbClr val="4C9B74"/>
              </a:solidFill>
              <a:ea typeface="NanumSquare Extra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92650" y="5159375"/>
            <a:ext cx="1009015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3500" b="1" i="0" u="none" strike="noStrike" dirty="0" smtClean="0">
                <a:solidFill>
                  <a:srgbClr val="595959"/>
                </a:solidFill>
                <a:latin typeface="+mn-ea"/>
              </a:rPr>
              <a:t>(</a:t>
            </a:r>
            <a:r>
              <a:rPr lang="ko-KR" altLang="en-US" sz="3500" b="1" i="0" u="none" strike="noStrike" dirty="0" smtClean="0">
                <a:solidFill>
                  <a:srgbClr val="595959"/>
                </a:solidFill>
                <a:latin typeface="+mn-ea"/>
              </a:rPr>
              <a:t>위치 기반 식당 </a:t>
            </a:r>
            <a:r>
              <a:rPr lang="en-US" altLang="ko-KR" sz="3500" b="1" i="0" u="none" strike="noStrike" dirty="0" smtClean="0">
                <a:solidFill>
                  <a:srgbClr val="595959"/>
                </a:solidFill>
                <a:latin typeface="+mn-ea"/>
              </a:rPr>
              <a:t>&amp; </a:t>
            </a:r>
            <a:r>
              <a:rPr lang="ko-KR" altLang="en-US" sz="3500" b="1" i="0" u="none" strike="noStrike" dirty="0" smtClean="0">
                <a:solidFill>
                  <a:srgbClr val="595959"/>
                </a:solidFill>
                <a:latin typeface="+mn-ea"/>
              </a:rPr>
              <a:t>카페 추천 및 예약 서비스</a:t>
            </a:r>
            <a:r>
              <a:rPr lang="en-US" sz="3500" b="1" i="0" u="none" strike="noStrike" dirty="0" smtClean="0">
                <a:solidFill>
                  <a:srgbClr val="595959"/>
                </a:solidFill>
                <a:latin typeface="+mn-ea"/>
              </a:rPr>
              <a:t>)</a:t>
            </a:r>
            <a:endParaRPr lang="en-US" sz="3500" b="1" i="0" u="none" strike="noStrike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9194800" y="6529387"/>
            <a:ext cx="8769350" cy="2143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5369"/>
              </a:lnSpc>
            </a:pPr>
            <a:r>
              <a:rPr lang="ko-KR" altLang="en-US" sz="2400" b="1" i="0" u="none" strike="noStrike" dirty="0" smtClean="0">
                <a:solidFill>
                  <a:srgbClr val="595959"/>
                </a:solidFill>
                <a:latin typeface="+mn-ea"/>
              </a:rPr>
              <a:t>담당 역할</a:t>
            </a:r>
            <a:r>
              <a:rPr lang="en-US" altLang="ko-KR" sz="2400" b="1" i="0" u="none" strike="noStrike" dirty="0" smtClean="0">
                <a:solidFill>
                  <a:srgbClr val="595959"/>
                </a:solidFill>
                <a:latin typeface="+mn-ea"/>
              </a:rPr>
              <a:t>. </a:t>
            </a:r>
            <a:r>
              <a:rPr lang="en-US" altLang="ko-KR" sz="2400" b="1" dirty="0" smtClean="0">
                <a:solidFill>
                  <a:srgbClr val="595959"/>
                </a:solidFill>
                <a:latin typeface="+mn-ea"/>
              </a:rPr>
              <a:t>(</a:t>
            </a:r>
            <a:r>
              <a:rPr lang="ko-KR" altLang="en-US" sz="2400" b="1" dirty="0" err="1" smtClean="0">
                <a:solidFill>
                  <a:srgbClr val="595959"/>
                </a:solidFill>
                <a:latin typeface="+mn-ea"/>
              </a:rPr>
              <a:t>백엔드</a:t>
            </a:r>
            <a:r>
              <a:rPr lang="en-US" altLang="ko-KR" sz="2400" b="1" dirty="0" smtClean="0">
                <a:solidFill>
                  <a:srgbClr val="595959"/>
                </a:solidFill>
                <a:latin typeface="+mn-ea"/>
              </a:rPr>
              <a:t>) </a:t>
            </a:r>
          </a:p>
          <a:p>
            <a:pPr>
              <a:lnSpc>
                <a:spcPct val="11536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+mn-ea"/>
              </a:rPr>
              <a:t>REST</a:t>
            </a:r>
            <a:r>
              <a:rPr lang="en-US" altLang="ko-KR" sz="2400" b="1" dirty="0" smtClean="0">
                <a:solidFill>
                  <a:srgbClr val="595959"/>
                </a:solidFill>
                <a:latin typeface="+mn-ea"/>
              </a:rPr>
              <a:t> </a:t>
            </a:r>
            <a:r>
              <a:rPr lang="en-US" altLang="ko-KR" sz="2400" dirty="0" smtClean="0">
                <a:solidFill>
                  <a:srgbClr val="595959"/>
                </a:solidFill>
                <a:latin typeface="+mn-ea"/>
              </a:rPr>
              <a:t>API </a:t>
            </a:r>
            <a:r>
              <a:rPr lang="ko-KR" altLang="en-US" sz="2400" dirty="0" smtClean="0">
                <a:solidFill>
                  <a:srgbClr val="595959"/>
                </a:solidFill>
                <a:latin typeface="+mn-ea"/>
              </a:rPr>
              <a:t>설계 및 구현</a:t>
            </a:r>
            <a:r>
              <a:rPr lang="en-US" altLang="ko-KR" sz="24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rgbClr val="595959"/>
                </a:solidFill>
                <a:latin typeface="+mn-ea"/>
              </a:rPr>
              <a:t>외부 </a:t>
            </a:r>
            <a:r>
              <a:rPr lang="en-US" altLang="ko-KR" sz="2400" dirty="0" smtClean="0">
                <a:solidFill>
                  <a:srgbClr val="595959"/>
                </a:solidFill>
                <a:latin typeface="+mn-ea"/>
              </a:rPr>
              <a:t>API</a:t>
            </a:r>
            <a:r>
              <a:rPr lang="ko-KR" altLang="en-US" sz="2400" dirty="0" smtClean="0">
                <a:solidFill>
                  <a:srgbClr val="595959"/>
                </a:solidFill>
                <a:latin typeface="+mn-ea"/>
              </a:rPr>
              <a:t>연동</a:t>
            </a:r>
            <a:r>
              <a:rPr lang="en-US" altLang="ko-KR" sz="2400" dirty="0" smtClean="0">
                <a:solidFill>
                  <a:srgbClr val="595959"/>
                </a:solidFill>
                <a:latin typeface="+mn-ea"/>
              </a:rPr>
              <a:t>, DB </a:t>
            </a:r>
            <a:r>
              <a:rPr lang="ko-KR" altLang="en-US" sz="2400" dirty="0" smtClean="0">
                <a:solidFill>
                  <a:srgbClr val="595959"/>
                </a:solidFill>
                <a:latin typeface="+mn-ea"/>
              </a:rPr>
              <a:t>설계 및 데이터 처리</a:t>
            </a:r>
            <a:r>
              <a:rPr lang="en-US" altLang="ko-KR" sz="2400" dirty="0" smtClean="0">
                <a:solidFill>
                  <a:srgbClr val="595959"/>
                </a:solidFill>
                <a:latin typeface="+mn-ea"/>
              </a:rPr>
              <a:t>, </a:t>
            </a:r>
          </a:p>
          <a:p>
            <a:pPr>
              <a:lnSpc>
                <a:spcPct val="115369"/>
              </a:lnSpc>
            </a:pPr>
            <a:r>
              <a:rPr lang="ko-KR" altLang="en-US" sz="2400" dirty="0" smtClean="0">
                <a:solidFill>
                  <a:srgbClr val="595959"/>
                </a:solidFill>
                <a:latin typeface="+mn-ea"/>
              </a:rPr>
              <a:t>예약 및 위치 서비스 등 핵심 비즈니스 </a:t>
            </a:r>
            <a:r>
              <a:rPr lang="ko-KR" altLang="en-US" sz="2400" dirty="0" err="1" smtClean="0">
                <a:solidFill>
                  <a:srgbClr val="595959"/>
                </a:solidFill>
                <a:latin typeface="+mn-ea"/>
              </a:rPr>
              <a:t>로직을</a:t>
            </a:r>
            <a:r>
              <a:rPr lang="ko-KR" altLang="en-US" sz="2400" dirty="0" smtClean="0">
                <a:solidFill>
                  <a:srgbClr val="595959"/>
                </a:solidFill>
                <a:latin typeface="+mn-ea"/>
              </a:rPr>
              <a:t> 담당</a:t>
            </a:r>
            <a:endParaRPr lang="en-US" sz="2400" b="1" i="0" u="none" strike="noStrike" dirty="0">
              <a:solidFill>
                <a:srgbClr val="595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543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870200"/>
            <a:ext cx="16141700" cy="6540500"/>
          </a:xfrm>
          <a:prstGeom prst="rect">
            <a:avLst/>
          </a:prstGeom>
          <a:effectLst>
            <a:outerShdw blurRad="212605" dist="150788" dir="2700000">
              <a:srgbClr val="000000">
                <a:alpha val="10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844800" y="37338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997200" y="3733800"/>
            <a:ext cx="279400" cy="2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0" y="1143000"/>
            <a:ext cx="8686800" cy="895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70200" y="19558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1)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메인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화면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78200" y="3594100"/>
            <a:ext cx="1117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Regular"/>
              </a:rPr>
              <a:t>타이틀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844800" y="5499100"/>
            <a:ext cx="279400" cy="24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997200" y="5499100"/>
            <a:ext cx="279400" cy="241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378200" y="5346700"/>
            <a:ext cx="3048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Regular"/>
              </a:rPr>
              <a:t>회원가입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844800" y="7010400"/>
            <a:ext cx="2794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997200" y="7010400"/>
            <a:ext cx="279400" cy="24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00" y="3441700"/>
            <a:ext cx="800100" cy="812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378200" y="6870700"/>
            <a:ext cx="1562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Pretendard Regular"/>
              </a:rPr>
              <a:t>목록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64100" y="3594100"/>
            <a:ext cx="254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Pretendard Regular"/>
              </a:rPr>
              <a:t>1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762000"/>
            <a:ext cx="800100" cy="812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623300" y="914400"/>
            <a:ext cx="254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Pretendard Regular"/>
              </a:rPr>
              <a:t>1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8600" y="5219700"/>
            <a:ext cx="800100" cy="812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858000" y="5372100"/>
            <a:ext cx="584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Pretendard Regular"/>
              </a:rPr>
              <a:t>2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7500" y="7658100"/>
            <a:ext cx="800100" cy="812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756900" y="7797800"/>
            <a:ext cx="584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Pretendard Regular"/>
              </a:rPr>
              <a:t>2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100" y="6718300"/>
            <a:ext cx="800100" cy="812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5270500" y="6870700"/>
            <a:ext cx="584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Pretendard Regular"/>
              </a:rPr>
              <a:t>3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33400" y="7658100"/>
            <a:ext cx="800100" cy="812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3512800" y="7797800"/>
            <a:ext cx="584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Pretendard Regular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2732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3416300" y="3911600"/>
            <a:ext cx="2794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68700" y="3911600"/>
            <a:ext cx="279400" cy="241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0401300" y="3911600"/>
            <a:ext cx="2794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553700" y="3911600"/>
            <a:ext cx="2794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2578100"/>
            <a:ext cx="5283200" cy="617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0" y="2616200"/>
            <a:ext cx="6172200" cy="506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7112000"/>
            <a:ext cx="12776200" cy="2616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2)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회원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관리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(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회원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가입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,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로그인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157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3416300" y="3911600"/>
            <a:ext cx="2794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68700" y="3911600"/>
            <a:ext cx="279400" cy="241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0401300" y="3911600"/>
            <a:ext cx="2794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553700" y="3911600"/>
            <a:ext cx="2794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3225800"/>
            <a:ext cx="6172200" cy="513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9500" y="2197100"/>
            <a:ext cx="5397500" cy="617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700" y="8610600"/>
            <a:ext cx="11874500" cy="1498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2)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회원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관리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(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회원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정보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관리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,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수정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,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등록한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상품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목록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6410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3416300" y="3911600"/>
            <a:ext cx="2794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68700" y="3911600"/>
            <a:ext cx="279400" cy="241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0401300" y="3911600"/>
            <a:ext cx="2794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553700" y="3911600"/>
            <a:ext cx="2794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2489200"/>
            <a:ext cx="4737100" cy="617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2489200"/>
            <a:ext cx="4102100" cy="617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0600" y="2489200"/>
            <a:ext cx="4330700" cy="617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900" y="8115300"/>
            <a:ext cx="14681200" cy="2057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3)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상품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관리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(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상품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등록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,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상세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정보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,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수정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35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3416300" y="3911600"/>
            <a:ext cx="2794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68700" y="3911600"/>
            <a:ext cx="279400" cy="241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0401300" y="3911600"/>
            <a:ext cx="2794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553700" y="3911600"/>
            <a:ext cx="2794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2679700"/>
            <a:ext cx="9740900" cy="389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900" y="7327900"/>
            <a:ext cx="14973300" cy="1930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3)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상품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관리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(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상품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삭제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4890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3416300" y="3911600"/>
            <a:ext cx="2794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68700" y="3911600"/>
            <a:ext cx="279400" cy="241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0401300" y="3911600"/>
            <a:ext cx="2794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553700" y="3911600"/>
            <a:ext cx="2794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3340100"/>
            <a:ext cx="6743700" cy="3517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4432300"/>
            <a:ext cx="7569200" cy="251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7264400"/>
            <a:ext cx="6172200" cy="109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5700" y="7264400"/>
            <a:ext cx="61722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5283200"/>
            <a:ext cx="457200" cy="81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3)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댓글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(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등록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,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수정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,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삭제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4258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3162300"/>
            <a:ext cx="12573000" cy="1066800"/>
          </a:xfrm>
          <a:prstGeom prst="rect">
            <a:avLst/>
          </a:prstGeom>
          <a:effectLst>
            <a:outerShdw blurRad="5733" dist="24762" dir="2700000">
              <a:srgbClr val="000000">
                <a:alpha val="1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4127500" y="3390900"/>
            <a:ext cx="8445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sz="3300" b="1" i="0" u="none" strike="noStrike">
                <a:solidFill>
                  <a:srgbClr val="F6F6F1"/>
                </a:solidFill>
                <a:ea typeface="NanumSquare ExtraBold"/>
              </a:rPr>
              <a:t>추가</a:t>
            </a:r>
            <a:r>
              <a:rPr lang="en-US" sz="3300" b="1" i="0" u="none" strike="noStrike">
                <a:solidFill>
                  <a:srgbClr val="F6F6F1"/>
                </a:solidFill>
                <a:latin typeface="NanumSquare ExtraBold"/>
              </a:rPr>
              <a:t> </a:t>
            </a:r>
            <a:r>
              <a:rPr lang="ko-KR" sz="3300" b="1" i="0" u="none" strike="noStrike">
                <a:solidFill>
                  <a:srgbClr val="F6F6F1"/>
                </a:solidFill>
                <a:ea typeface="NanumSquare ExtraBold"/>
              </a:rPr>
              <a:t>구현</a:t>
            </a:r>
            <a:r>
              <a:rPr lang="en-US" sz="3300" b="1" i="0" u="none" strike="noStrike">
                <a:solidFill>
                  <a:srgbClr val="F6F6F1"/>
                </a:solidFill>
                <a:latin typeface="NanumSquare ExtraBold"/>
              </a:rPr>
              <a:t> </a:t>
            </a:r>
            <a:r>
              <a:rPr lang="ko-KR" sz="3300" b="1" i="0" u="none" strike="noStrike">
                <a:solidFill>
                  <a:srgbClr val="F6F6F1"/>
                </a:solidFill>
                <a:ea typeface="NanumSquare ExtraBold"/>
              </a:rPr>
              <a:t>가능한</a:t>
            </a:r>
            <a:r>
              <a:rPr lang="en-US" sz="3300" b="1" i="0" u="none" strike="noStrike">
                <a:solidFill>
                  <a:srgbClr val="F6F6F1"/>
                </a:solidFill>
                <a:latin typeface="NanumSquare ExtraBold"/>
              </a:rPr>
              <a:t> </a:t>
            </a:r>
            <a:r>
              <a:rPr lang="ko-KR" sz="3300" b="1" i="0" u="none" strike="noStrike">
                <a:solidFill>
                  <a:srgbClr val="F6F6F1"/>
                </a:solidFill>
                <a:ea typeface="NanumSquare ExtraBold"/>
              </a:rPr>
              <a:t>기능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432300"/>
            <a:ext cx="12573000" cy="3911600"/>
          </a:xfrm>
          <a:prstGeom prst="rect">
            <a:avLst/>
          </a:prstGeom>
          <a:effectLst>
            <a:outerShdw blurRad="76413" dist="90399" dir="2700000">
              <a:srgbClr val="000000">
                <a:alpha val="1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3594100" y="5156200"/>
            <a:ext cx="104902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장바구니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구매한</a:t>
            </a:r>
            <a:r>
              <a:rPr lang="en-US" sz="2800" b="1" i="0" u="none" strike="noStrike">
                <a:solidFill>
                  <a:srgbClr val="F6F6F1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상품</a:t>
            </a:r>
            <a:r>
              <a:rPr lang="en-US" sz="2800" b="1" i="0" u="none" strike="noStrike">
                <a:solidFill>
                  <a:srgbClr val="F6F6F1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목록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배송</a:t>
            </a:r>
            <a:r>
              <a:rPr lang="en-US" sz="2800" b="1" i="0" u="none" strike="noStrike">
                <a:solidFill>
                  <a:srgbClr val="F6F6F1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현황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공지</a:t>
            </a:r>
            <a:r>
              <a:rPr lang="en-US" sz="2800" b="1" i="0" u="none" strike="noStrike">
                <a:solidFill>
                  <a:srgbClr val="F6F6F1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사항</a:t>
            </a:r>
          </a:p>
          <a:p>
            <a:pPr marL="342900" lvl="0" indent="-342900" algn="just">
              <a:lnSpc>
                <a:spcPct val="114539"/>
              </a:lnSpc>
              <a:buClr>
                <a:srgbClr val="F6F6F1"/>
              </a:buClr>
              <a:buFont typeface="Arial"/>
              <a:buChar char="●"/>
            </a:pP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거래</a:t>
            </a:r>
            <a:r>
              <a:rPr lang="en-US" sz="2800" b="1" i="0" u="none" strike="noStrike">
                <a:solidFill>
                  <a:srgbClr val="F6F6F1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후기</a:t>
            </a:r>
            <a:r>
              <a:rPr lang="en-US" sz="2800" b="1" i="0" u="none" strike="noStrike">
                <a:solidFill>
                  <a:srgbClr val="F6F6F1"/>
                </a:solidFill>
                <a:latin typeface="Pretendard Light"/>
              </a:rPr>
              <a:t> </a:t>
            </a:r>
            <a:r>
              <a:rPr lang="ko-KR" sz="2800" b="1" i="0" u="none" strike="noStrike">
                <a:solidFill>
                  <a:srgbClr val="F6F6F1"/>
                </a:solidFill>
                <a:ea typeface="Pretendard Light"/>
              </a:rPr>
              <a:t>게시판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5400000">
            <a:off x="3403600" y="3581400"/>
            <a:ext cx="2794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3556000" y="3581400"/>
            <a:ext cx="279400" cy="24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92300" y="9017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 dirty="0" smtClean="0">
                <a:solidFill>
                  <a:srgbClr val="057E68"/>
                </a:solidFill>
                <a:latin typeface="NanumSquare ExtraBold"/>
              </a:rPr>
              <a:t>04.</a:t>
            </a:r>
            <a:endParaRPr lang="en-US" sz="5000" b="1" i="0" u="none" strike="noStrike" dirty="0">
              <a:solidFill>
                <a:srgbClr val="057E68"/>
              </a:solidFill>
              <a:latin typeface="NanumSquare Extra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09900" y="876300"/>
            <a:ext cx="6553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17332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30300" y="2044700"/>
            <a:ext cx="46736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8100" b="1" i="0" u="none" strike="noStrike" spc="-200" dirty="0">
                <a:solidFill>
                  <a:srgbClr val="F6F6F1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목차</a:t>
            </a:r>
            <a:r>
              <a:rPr lang="en-US" sz="8100" b="1" i="0" u="none" strike="noStrike" spc="-200" dirty="0">
                <a:solidFill>
                  <a:srgbClr val="F6F6F1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 </a:t>
            </a:r>
            <a:r>
              <a:rPr lang="ko-KR" sz="8100" b="1" i="0" u="none" strike="noStrike" spc="-200" dirty="0">
                <a:solidFill>
                  <a:srgbClr val="F6F6F1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3581400"/>
            <a:ext cx="4191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000" b="1" i="0" u="none" strike="noStrike" spc="100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Table of Contents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5700" y="4368800"/>
            <a:ext cx="9779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80400" y="383540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프로젝트</a:t>
            </a:r>
            <a:r>
              <a:rPr lang="en-US" sz="23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23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6400" y="3657600"/>
            <a:ext cx="1384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800" b="0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903200" y="4368800"/>
            <a:ext cx="9779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677900" y="383540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프로젝트</a:t>
            </a:r>
            <a:r>
              <a:rPr lang="en-US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41200" y="3657600"/>
            <a:ext cx="1384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800" b="0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02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5700" y="6248400"/>
            <a:ext cx="9779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141200" y="5689600"/>
            <a:ext cx="1511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5800" b="0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56400" y="5549900"/>
            <a:ext cx="1384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800" b="0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03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55700" y="-152400"/>
            <a:ext cx="19685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968500" y="-152400"/>
            <a:ext cx="1968500" cy="166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0" y="-152400"/>
            <a:ext cx="1968500" cy="166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606800" y="-152400"/>
            <a:ext cx="1968500" cy="166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903200" y="6248400"/>
            <a:ext cx="9779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267700" y="6134100"/>
            <a:ext cx="28956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1600" b="1" dirty="0" smtClean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식당 조회</a:t>
            </a:r>
            <a:endParaRPr lang="ko-KR" sz="1600" b="1" i="0" u="none" strike="noStrike" dirty="0">
              <a:solidFill>
                <a:srgbClr val="F6F6F1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1600" b="1" i="0" u="none" strike="noStrike" dirty="0" smtClean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이미지 제공</a:t>
            </a:r>
            <a:endParaRPr lang="en-US" altLang="ko-KR" sz="1600" b="1" i="0" u="none" strike="noStrike" dirty="0" smtClean="0">
              <a:solidFill>
                <a:srgbClr val="F6F6F1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1600" b="1" i="0" u="none" strike="noStrike" dirty="0" smtClean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예약 기능</a:t>
            </a:r>
            <a:endParaRPr lang="en-US" altLang="ko-KR" sz="1600" b="1" i="0" u="none" strike="noStrike" dirty="0" smtClean="0">
              <a:solidFill>
                <a:srgbClr val="F6F6F1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1600" b="1" dirty="0" smtClean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지도 연동</a:t>
            </a:r>
            <a:endParaRPr lang="en-US" altLang="ko-KR" sz="1600" b="1" dirty="0" smtClean="0">
              <a:solidFill>
                <a:srgbClr val="F6F6F1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altLang="en-US" sz="1600" b="1" i="0" u="none" strike="noStrike" dirty="0" smtClean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회원 </a:t>
            </a:r>
            <a:r>
              <a:rPr lang="en-US" altLang="ko-KR" sz="1600" b="1" i="0" u="none" strike="noStrike" dirty="0" smtClean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/ </a:t>
            </a:r>
            <a:r>
              <a:rPr lang="ko-KR" altLang="en-US" sz="1600" b="1" i="0" u="none" strike="noStrike" dirty="0" smtClean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권한</a:t>
            </a:r>
            <a:endParaRPr lang="en-US" sz="1600" b="1" i="0" u="none" strike="noStrike" dirty="0">
              <a:solidFill>
                <a:srgbClr val="F6F6F1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677900" y="4229100"/>
            <a:ext cx="2895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개발</a:t>
            </a: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환경</a:t>
            </a:r>
          </a:p>
          <a:p>
            <a:pPr marL="342900" lvl="0" indent="-342900" algn="l">
              <a:lnSpc>
                <a:spcPct val="122839"/>
              </a:lnSpc>
              <a:buClr>
                <a:srgbClr val="F6F6F1"/>
              </a:buClr>
              <a:buFont typeface="Arial"/>
              <a:buChar char="●"/>
            </a:pPr>
            <a:r>
              <a:rPr lang="en-US" sz="1600" b="1" i="0" u="none" strike="noStrike" dirty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DB </a:t>
            </a:r>
            <a:r>
              <a:rPr lang="ko-KR" sz="1600" b="1" i="0" u="none" strike="noStrike" dirty="0" smtClean="0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설계</a:t>
            </a:r>
            <a:endParaRPr lang="en-US" altLang="ko-KR" sz="1600" b="1" dirty="0">
              <a:solidFill>
                <a:srgbClr val="F6F6F1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639800" y="576580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마무리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67700" y="576580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프로젝트</a:t>
            </a:r>
            <a:r>
              <a:rPr lang="en-US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sz="2300" b="1" i="0" u="none" strike="noStrike">
                <a:solidFill>
                  <a:srgbClr val="F6F6F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5866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870200"/>
            <a:ext cx="16141700" cy="6540500"/>
          </a:xfrm>
          <a:prstGeom prst="rect">
            <a:avLst/>
          </a:prstGeom>
          <a:effectLst>
            <a:outerShdw blurRad="212605" dist="150788" dir="2700000">
              <a:srgbClr val="000000">
                <a:alpha val="1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892300" y="9017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0" i="0" u="none" strike="noStrike">
                <a:solidFill>
                  <a:srgbClr val="057E68"/>
                </a:solidFill>
                <a:latin typeface="NanumSquare ExtraBold"/>
              </a:rPr>
              <a:t>01.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0" i="0" u="none" strike="noStrike" spc="-200" dirty="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0" i="0" u="none" strike="noStrike" spc="-200" dirty="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0" i="0" u="none" strike="noStrike" spc="-200" dirty="0">
                <a:solidFill>
                  <a:srgbClr val="057E68"/>
                </a:solidFill>
                <a:ea typeface="NanumSquare ExtraBold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70200" y="5130800"/>
            <a:ext cx="12598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70200" y="7061200"/>
            <a:ext cx="125984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368800" y="3644900"/>
            <a:ext cx="110998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사용자의 현재 위치를 기준으로 주변 식당 및 카페 정보를 조회하고</a:t>
            </a: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</a:t>
            </a:r>
          </a:p>
          <a:p>
            <a:pPr lvl="0" algn="just">
              <a:lnSpc>
                <a:spcPct val="115369"/>
              </a:lnSpc>
            </a:pPr>
            <a:r>
              <a:rPr lang="ko-KR" altLang="en-US" sz="2800" dirty="0" smtClean="0">
                <a:solidFill>
                  <a:srgbClr val="000000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거리</a:t>
            </a:r>
            <a:r>
              <a:rPr lang="en-US" altLang="ko-KR" sz="2800" dirty="0" smtClean="0"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2800" dirty="0" smtClean="0">
                <a:solidFill>
                  <a:srgbClr val="000000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카테고리</a:t>
            </a:r>
            <a:r>
              <a:rPr lang="en-US" altLang="ko-KR" sz="2800" dirty="0" smtClean="0"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2800" dirty="0" smtClean="0">
                <a:latin typeface="NanumSquare Regular" panose="020B0600000101010101" charset="-127"/>
                <a:ea typeface="NanumSquare Regular" panose="020B0600000101010101" charset="-127"/>
              </a:rPr>
              <a:t>키워드 기반으로 장소 탐색</a:t>
            </a:r>
            <a:endParaRPr lang="ko-KR" sz="2800" b="0" i="0" u="none" strike="noStrike" dirty="0">
              <a:solidFill>
                <a:srgbClr val="000000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2900" y="3848100"/>
            <a:ext cx="11684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971800" y="3886200"/>
            <a:ext cx="100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800" b="1" i="0" u="none" strike="noStrike" spc="-200">
                <a:solidFill>
                  <a:srgbClr val="F6F6F1"/>
                </a:solidFill>
                <a:latin typeface="NanumSquare Regular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8800" y="5575300"/>
            <a:ext cx="110744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 b="0" i="0" u="none" strike="noStrike" spc="100" dirty="0" err="1" smtClean="0">
                <a:solidFill>
                  <a:srgbClr val="000000"/>
                </a:solidFill>
                <a:ea typeface="NanumSquare Regular"/>
              </a:rPr>
              <a:t>카카오맵</a:t>
            </a:r>
            <a:r>
              <a:rPr lang="ko-KR" altLang="en-US" sz="2800" b="0" i="0" u="none" strike="noStrike" spc="100" dirty="0" smtClean="0">
                <a:solidFill>
                  <a:srgbClr val="000000"/>
                </a:solidFill>
                <a:ea typeface="NanumSquare Regular"/>
              </a:rPr>
              <a:t> </a:t>
            </a:r>
            <a:r>
              <a:rPr lang="en-US" altLang="ko-KR" sz="2800" b="0" i="0" u="none" strike="noStrike" spc="100" dirty="0" smtClean="0">
                <a:solidFill>
                  <a:srgbClr val="000000"/>
                </a:solidFill>
                <a:ea typeface="NanumSquare Regular"/>
              </a:rPr>
              <a:t>API</a:t>
            </a:r>
            <a:r>
              <a:rPr lang="ko-KR" altLang="en-US" sz="2800" b="0" i="0" u="none" strike="noStrike" spc="100" dirty="0" smtClean="0">
                <a:solidFill>
                  <a:srgbClr val="000000"/>
                </a:solidFill>
                <a:ea typeface="NanumSquare Regular"/>
              </a:rPr>
              <a:t>를 활용하여 실제 국내 식당 데이터를 수집하고</a:t>
            </a:r>
            <a:r>
              <a:rPr lang="en-US" altLang="ko-KR" sz="2800" b="0" i="0" u="none" strike="noStrike" spc="100" dirty="0" smtClean="0">
                <a:solidFill>
                  <a:srgbClr val="000000"/>
                </a:solidFill>
                <a:ea typeface="NanumSquare Regular"/>
              </a:rPr>
              <a:t>,</a:t>
            </a:r>
          </a:p>
          <a:p>
            <a:pPr lvl="0" algn="just">
              <a:lnSpc>
                <a:spcPct val="115369"/>
              </a:lnSpc>
            </a:pPr>
            <a:r>
              <a:rPr lang="ko-KR" altLang="en-US" sz="2800" spc="100" dirty="0" smtClean="0">
                <a:solidFill>
                  <a:srgbClr val="000000"/>
                </a:solidFill>
                <a:ea typeface="NanumSquare Regular"/>
              </a:rPr>
              <a:t>이를 자체 </a:t>
            </a:r>
            <a:r>
              <a:rPr lang="en-US" altLang="ko-KR" sz="2800" spc="100" dirty="0" smtClean="0">
                <a:solidFill>
                  <a:srgbClr val="000000"/>
                </a:solidFill>
                <a:ea typeface="NanumSquare Regular"/>
              </a:rPr>
              <a:t>DB</a:t>
            </a:r>
            <a:r>
              <a:rPr lang="ko-KR" altLang="en-US" sz="2800" spc="100" dirty="0" smtClean="0">
                <a:solidFill>
                  <a:srgbClr val="000000"/>
                </a:solidFill>
                <a:ea typeface="NanumSquare Regular"/>
              </a:rPr>
              <a:t>에 저장 및 가공하여 안정적인 서비스 제공</a:t>
            </a:r>
            <a:endParaRPr lang="ko-KR" sz="2800" b="0" i="0" u="none" strike="noStrike" spc="100" dirty="0">
              <a:solidFill>
                <a:srgbClr val="000000"/>
              </a:solidFill>
              <a:ea typeface="NanumSquare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368800" y="7518400"/>
            <a:ext cx="110998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800" b="0" i="0" u="none" strike="noStrike" spc="100" dirty="0" smtClean="0">
                <a:solidFill>
                  <a:srgbClr val="000000"/>
                </a:solidFill>
                <a:ea typeface="NanumSquare Regular"/>
              </a:rPr>
              <a:t>회원</a:t>
            </a:r>
            <a:r>
              <a:rPr lang="en-US" sz="2800" b="0" i="0" u="none" strike="noStrike" spc="100" dirty="0" smtClean="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altLang="en-US" sz="2800" b="0" i="0" u="none" strike="noStrike" spc="100" dirty="0" smtClean="0">
                <a:solidFill>
                  <a:srgbClr val="000000"/>
                </a:solidFill>
                <a:ea typeface="NanumSquare Regular"/>
              </a:rPr>
              <a:t>식당 추천</a:t>
            </a:r>
            <a:r>
              <a:rPr lang="en-US" sz="2800" b="0" i="0" u="none" strike="noStrike" spc="100" dirty="0" smtClean="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altLang="en-US" sz="2800" b="0" i="0" u="none" strike="noStrike" spc="100" dirty="0" smtClean="0">
                <a:solidFill>
                  <a:srgbClr val="000000"/>
                </a:solidFill>
                <a:ea typeface="NanumSquare Regular"/>
              </a:rPr>
              <a:t>예약 서비스</a:t>
            </a:r>
            <a:r>
              <a:rPr lang="en-US" sz="2800" b="0" i="0" u="none" strike="noStrike" spc="100" dirty="0" smtClean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NanumSquare Regular"/>
              </a:rPr>
              <a:t>등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NanumSquare Regular"/>
              </a:rPr>
              <a:t>다양한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NanumSquare Regular"/>
              </a:rPr>
              <a:t>기능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800" b="0" i="0" u="none" strike="noStrike" spc="100" dirty="0" smtClean="0">
                <a:solidFill>
                  <a:srgbClr val="000000"/>
                </a:solidFill>
                <a:ea typeface="NanumSquare Regular"/>
              </a:rPr>
              <a:t>제공</a:t>
            </a:r>
            <a:endParaRPr lang="ko-KR" sz="2800" b="0" i="0" u="none" strike="noStrike" spc="100" dirty="0">
              <a:solidFill>
                <a:srgbClr val="000000"/>
              </a:solidFill>
              <a:ea typeface="NanumSquare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2900" y="5803900"/>
            <a:ext cx="1168400" cy="596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71800" y="5854700"/>
            <a:ext cx="100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800" b="1" i="0" u="none" strike="noStrike" spc="-300">
                <a:solidFill>
                  <a:srgbClr val="F6F6F1"/>
                </a:solidFill>
                <a:latin typeface="NanumSquare Regular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900" y="7734300"/>
            <a:ext cx="11684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971800" y="7785100"/>
            <a:ext cx="100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800" b="1" i="0" u="none" strike="noStrike" spc="-300">
                <a:solidFill>
                  <a:srgbClr val="F6F6F1"/>
                </a:solidFill>
                <a:latin typeface="NanumSquare Regula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70200" y="1968500"/>
            <a:ext cx="11531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5369"/>
              </a:lnSpc>
            </a:pPr>
            <a:r>
              <a:rPr lang="en-US" sz="3600" dirty="0" smtClean="0">
                <a:solidFill>
                  <a:srgbClr val="595959"/>
                </a:solidFill>
              </a:rPr>
              <a:t>DINEPICK - </a:t>
            </a:r>
            <a:r>
              <a:rPr lang="ko-KR" altLang="en-US" sz="3600" dirty="0">
                <a:solidFill>
                  <a:srgbClr val="595959"/>
                </a:solidFill>
                <a:latin typeface="NanumSquare ExtraBold"/>
              </a:rPr>
              <a:t>위치 기반 식당 </a:t>
            </a:r>
            <a:r>
              <a:rPr lang="en-US" altLang="ko-KR" sz="3600" dirty="0">
                <a:solidFill>
                  <a:srgbClr val="595959"/>
                </a:solidFill>
                <a:latin typeface="NanumSquare ExtraBold"/>
              </a:rPr>
              <a:t>&amp; </a:t>
            </a:r>
            <a:r>
              <a:rPr lang="ko-KR" altLang="en-US" sz="3600" dirty="0">
                <a:solidFill>
                  <a:srgbClr val="595959"/>
                </a:solidFill>
                <a:latin typeface="NanumSquare ExtraBold"/>
              </a:rPr>
              <a:t>카페 추천 및 예약 서비스</a:t>
            </a:r>
            <a:endParaRPr lang="en-US" sz="3600" i="0" u="none" strike="noStrike" dirty="0">
              <a:solidFill>
                <a:srgbClr val="595959"/>
              </a:solidFill>
              <a:latin typeface="NanumSquar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001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543" y="11033125"/>
            <a:ext cx="5908657" cy="2458091"/>
          </a:xfrm>
          <a:prstGeom prst="rect">
            <a:avLst/>
          </a:prstGeom>
          <a:effectLst>
            <a:outerShdw blurRad="212605" dist="150788" dir="2700000">
              <a:srgbClr val="000000">
                <a:alpha val="1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892300" y="9017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 dirty="0">
                <a:solidFill>
                  <a:srgbClr val="057E68"/>
                </a:solidFill>
                <a:latin typeface="NanumSquare ExtraBold"/>
              </a:rPr>
              <a:t>02.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31" y="3105223"/>
            <a:ext cx="3057388" cy="15286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3057630"/>
            <a:ext cx="1711600" cy="1711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 dirty="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 dirty="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 dirty="0">
                <a:solidFill>
                  <a:srgbClr val="057E68"/>
                </a:solidFill>
                <a:ea typeface="NanumSquare ExtraBold"/>
              </a:rPr>
              <a:t>개요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1)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개발</a:t>
            </a: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환경</a:t>
            </a:r>
          </a:p>
        </p:txBody>
      </p:sp>
      <p:pic>
        <p:nvPicPr>
          <p:cNvPr id="1030" name="Picture 6" descr="시리즈 | Spring Data JPA - 몽루문's Velo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99" y="3342622"/>
            <a:ext cx="2353343" cy="13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ringBoot 로그인 구현하기 (with. SpringSecurity, JWT)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953" y="3260548"/>
            <a:ext cx="2026647" cy="13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카카오맵 - 나무위키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86" y="3695700"/>
            <a:ext cx="2166838" cy="55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act] 서버 연동을 위한 Axios 개념과 사용 방법&amp;Ti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957" y="5574403"/>
            <a:ext cx="2133600" cy="9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Tful API 네이밍 - 명확하고 일관된 API 디자인을 위한 가이드 | 펜타시큐리티의 개발 이야기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107" y="3354782"/>
            <a:ext cx="1839560" cy="103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31560" y="3369714"/>
            <a:ext cx="2327207" cy="11595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47801" y="274168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NanumSquare Regular" panose="020B0600000101010101" charset="-127"/>
                <a:ea typeface="NanumSquare Regular" panose="020B0600000101010101" charset="-127"/>
              </a:rPr>
              <a:t>- Backend</a:t>
            </a:r>
            <a:endParaRPr lang="ko-KR" altLang="en-US" sz="2400" b="1" dirty="0"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69085" y="4902026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NanumSquare Regular" panose="020B0600000101010101" charset="-127"/>
                <a:ea typeface="NanumSquare Regular" panose="020B0600000101010101" charset="-127"/>
              </a:rPr>
              <a:t>- Frontend</a:t>
            </a:r>
            <a:endParaRPr lang="ko-KR" altLang="en-US" sz="2400" b="1" dirty="0"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507" y="5319719"/>
            <a:ext cx="1800225" cy="1400175"/>
          </a:xfrm>
          <a:prstGeom prst="rect">
            <a:avLst/>
          </a:prstGeom>
        </p:spPr>
      </p:pic>
      <p:pic>
        <p:nvPicPr>
          <p:cNvPr id="1064" name="Picture 40" descr="これから始める学習ロードマップ #JavaScript - Qiit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116" y="5221612"/>
            <a:ext cx="3225904" cy="16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JW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953" y="5416930"/>
            <a:ext cx="2084742" cy="130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447800" y="6969674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NanumSquare Regular" panose="020B0600000101010101" charset="-127"/>
                <a:ea typeface="NanumSquare Regular" panose="020B0600000101010101" charset="-127"/>
              </a:rPr>
              <a:t>- Tools</a:t>
            </a:r>
            <a:endParaRPr lang="ko-KR" altLang="en-US" sz="2400" b="1" dirty="0"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pic>
        <p:nvPicPr>
          <p:cNvPr id="1070" name="Picture 46" descr="Git] Git과 GitHub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36" y="7512880"/>
            <a:ext cx="1385975" cy="7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비사이드 #3] Github Issue 를 활용한 팀프로젝트 환경 셋팅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61" y="7474269"/>
            <a:ext cx="1700695" cy="85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NG, SVG 형식의 IntelliJ IDEA 색상 아이콘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835" y="7449135"/>
            <a:ext cx="1047165" cy="10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윈도우에 만드는 리눅스 개발 환경; 4. VSCode 설치 후 리눅스 연결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69" y="7511041"/>
            <a:ext cx="903954" cy="9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7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968500"/>
            <a:ext cx="16141700" cy="8318500"/>
          </a:xfrm>
          <a:prstGeom prst="rect">
            <a:avLst/>
          </a:prstGeom>
          <a:effectLst>
            <a:outerShdw blurRad="344839" dist="192039" dir="2700000">
              <a:srgbClr val="000000">
                <a:alpha val="10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09900" y="1905000"/>
            <a:ext cx="1209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200" b="1" i="0" u="none" strike="noStrike" spc="-100">
                <a:solidFill>
                  <a:srgbClr val="000000">
                    <a:alpha val="70196"/>
                  </a:srgbClr>
                </a:solidFill>
                <a:latin typeface="Pretendard Medium"/>
              </a:rPr>
              <a:t>2) DB </a:t>
            </a:r>
            <a:r>
              <a:rPr lang="ko-KR" sz="2200" b="1" i="0" u="none" strike="noStrike" spc="-100">
                <a:solidFill>
                  <a:srgbClr val="000000">
                    <a:alpha val="70196"/>
                  </a:srgbClr>
                </a:solidFill>
                <a:ea typeface="Pretendard Medium"/>
              </a:rPr>
              <a:t>설계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2501900"/>
            <a:ext cx="930592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9" y="1562100"/>
            <a:ext cx="16141701" cy="7848599"/>
          </a:xfrm>
          <a:prstGeom prst="rect">
            <a:avLst/>
          </a:prstGeom>
          <a:effectLst>
            <a:outerShdw blurRad="212605" dist="150788" dir="2700000">
              <a:srgbClr val="000000">
                <a:alpha val="10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984375" y="363603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136775" y="3636030"/>
            <a:ext cx="279400" cy="241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987320" y="6915150"/>
            <a:ext cx="279400" cy="24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139720" y="6915150"/>
            <a:ext cx="279400" cy="241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10756900" y="7797800"/>
            <a:ext cx="584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3200" b="1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6051" y="1562100"/>
            <a:ext cx="8482585" cy="73247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44750" y="683008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이미지 제공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58474" y="35433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식당 </a:t>
            </a:r>
            <a:r>
              <a:rPr lang="ko-KR" altLang="en-US" sz="2800" b="1" dirty="0" smtClean="0">
                <a:latin typeface="+mn-ea"/>
              </a:rPr>
              <a:t>조회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97125" y="4115534"/>
            <a:ext cx="6152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사용자 </a:t>
            </a:r>
            <a:r>
              <a:rPr lang="ko-KR" altLang="en-US" sz="2400" b="1" dirty="0">
                <a:latin typeface="+mn-ea"/>
              </a:rPr>
              <a:t>좌표 기반 주변 식당 </a:t>
            </a:r>
            <a:r>
              <a:rPr lang="ko-KR" altLang="en-US" sz="2400" b="1" dirty="0" smtClean="0">
                <a:latin typeface="+mn-ea"/>
              </a:rPr>
              <a:t>검색</a:t>
            </a:r>
            <a:endParaRPr lang="ko-KR" altLang="en-US" sz="2400" b="1" dirty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거리</a:t>
            </a:r>
            <a:r>
              <a:rPr lang="en-US" altLang="ko-KR" sz="2400" b="1" dirty="0">
                <a:latin typeface="+mn-ea"/>
              </a:rPr>
              <a:t>(radius) </a:t>
            </a:r>
            <a:r>
              <a:rPr lang="ko-KR" altLang="en-US" sz="2400" b="1" dirty="0">
                <a:latin typeface="+mn-ea"/>
              </a:rPr>
              <a:t>기준 </a:t>
            </a:r>
            <a:r>
              <a:rPr lang="ko-KR" altLang="en-US" sz="2400" b="1" dirty="0" err="1" smtClean="0">
                <a:latin typeface="+mn-ea"/>
              </a:rPr>
              <a:t>필터링</a:t>
            </a:r>
            <a:endParaRPr lang="ko-KR" altLang="en-US" sz="2400" b="1" dirty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카테고리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한식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중식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일식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카페 등</a:t>
            </a:r>
            <a:r>
              <a:rPr lang="en-US" altLang="ko-KR" sz="2400" b="1" dirty="0">
                <a:latin typeface="+mn-ea"/>
              </a:rPr>
              <a:t>) </a:t>
            </a:r>
            <a:r>
              <a:rPr lang="ko-KR" altLang="en-US" sz="2400" b="1" dirty="0">
                <a:latin typeface="+mn-ea"/>
              </a:rPr>
              <a:t>필터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키워드 </a:t>
            </a:r>
            <a:r>
              <a:rPr lang="ko-KR" altLang="en-US" sz="2400" b="1" dirty="0">
                <a:latin typeface="+mn-ea"/>
              </a:rPr>
              <a:t>기반 식당 이름 검색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err="1" smtClean="0">
                <a:latin typeface="+mn-ea"/>
              </a:rPr>
              <a:t>거리순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정렬 지원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19615" y="7381269"/>
            <a:ext cx="50561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식당 </a:t>
            </a:r>
            <a:r>
              <a:rPr lang="ko-KR" altLang="en-US" sz="2400" b="1" dirty="0" err="1">
                <a:latin typeface="+mn-ea"/>
              </a:rPr>
              <a:t>썸네일</a:t>
            </a:r>
            <a:r>
              <a:rPr lang="ko-KR" altLang="en-US" sz="2400" b="1" dirty="0">
                <a:latin typeface="+mn-ea"/>
              </a:rPr>
              <a:t> 이미지 제공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식당 </a:t>
            </a:r>
            <a:r>
              <a:rPr lang="ko-KR" altLang="en-US" sz="2400" b="1" dirty="0">
                <a:latin typeface="+mn-ea"/>
              </a:rPr>
              <a:t>상세 이미지 리스트 조회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err="1" smtClean="0">
                <a:latin typeface="+mn-ea"/>
              </a:rPr>
              <a:t>프론트엔드에서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바로 활용 </a:t>
            </a:r>
            <a:r>
              <a:rPr lang="ko-KR" altLang="en-US" sz="2400" b="1" dirty="0" smtClean="0">
                <a:latin typeface="+mn-ea"/>
              </a:rPr>
              <a:t>가능한</a:t>
            </a:r>
            <a:endParaRPr lang="en-US" altLang="ko-KR" sz="2400" b="1" dirty="0" smtClean="0">
              <a:latin typeface="+mn-ea"/>
            </a:endParaRPr>
          </a:p>
          <a:p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이미지 </a:t>
            </a:r>
            <a:r>
              <a:rPr lang="en-US" altLang="ko-KR" sz="2400" b="1" dirty="0">
                <a:latin typeface="+mn-ea"/>
              </a:rPr>
              <a:t>URL </a:t>
            </a:r>
            <a:r>
              <a:rPr lang="ko-KR" altLang="en-US" sz="2400" b="1" dirty="0" smtClean="0">
                <a:latin typeface="+mn-ea"/>
              </a:rPr>
              <a:t>구조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313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08" y="55513"/>
            <a:ext cx="16611600" cy="9410699"/>
          </a:xfrm>
          <a:prstGeom prst="rect">
            <a:avLst/>
          </a:prstGeom>
          <a:effectLst>
            <a:outerShdw blurRad="212605" dist="150788" dir="2700000">
              <a:srgbClr val="000000">
                <a:alpha val="10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95400" y="800100"/>
            <a:ext cx="12700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774700" y="800100"/>
            <a:ext cx="12700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41300" y="800100"/>
            <a:ext cx="12700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9400" y="800100"/>
            <a:ext cx="1270000" cy="106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95350" y="363603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47750" y="3636030"/>
            <a:ext cx="279400" cy="241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92300" y="889000"/>
            <a:ext cx="110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5000" b="1" i="0" u="none" strike="noStrike">
                <a:solidFill>
                  <a:srgbClr val="057E68"/>
                </a:solidFill>
                <a:latin typeface="NanumSquare ExtraBold"/>
              </a:rPr>
              <a:t>03.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9900" y="876300"/>
            <a:ext cx="449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프로젝트</a:t>
            </a:r>
            <a:r>
              <a:rPr lang="en-US" sz="5000" b="1" i="0" u="none" strike="noStrike" spc="-300">
                <a:solidFill>
                  <a:srgbClr val="057E68"/>
                </a:solidFill>
                <a:latin typeface="NanumSquare ExtraBold"/>
              </a:rPr>
              <a:t> </a:t>
            </a:r>
            <a:r>
              <a:rPr lang="ko-KR" sz="5000" b="1" i="0" u="none" strike="noStrike" spc="-300">
                <a:solidFill>
                  <a:srgbClr val="057E68"/>
                </a:solidFill>
                <a:ea typeface="NanumSquare ExtraBold"/>
              </a:rPr>
              <a:t>구성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8"/>
          <p:cNvSpPr txBox="1"/>
          <p:nvPr/>
        </p:nvSpPr>
        <p:spPr>
          <a:xfrm>
            <a:off x="1369449" y="35433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예약 기능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6150" y="4104620"/>
            <a:ext cx="80808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사용자는 </a:t>
            </a:r>
            <a:r>
              <a:rPr lang="ko-KR" altLang="en-US" sz="2400" b="1" dirty="0">
                <a:latin typeface="+mn-ea"/>
              </a:rPr>
              <a:t>원하는 식당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날짜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시간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인원을 선택해 </a:t>
            </a:r>
            <a:r>
              <a:rPr lang="ko-KR" altLang="en-US" sz="2400" b="1" dirty="0" smtClean="0">
                <a:latin typeface="+mn-ea"/>
              </a:rPr>
              <a:t>예약</a:t>
            </a:r>
            <a:endParaRPr lang="en-US" altLang="ko-KR" sz="2400" b="1" dirty="0" smtClean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관리자는 </a:t>
            </a:r>
            <a:r>
              <a:rPr lang="ko-KR" altLang="en-US" sz="2400" b="1" dirty="0">
                <a:latin typeface="+mn-ea"/>
              </a:rPr>
              <a:t>예약 내역을 확인하고 상태를 </a:t>
            </a:r>
            <a:r>
              <a:rPr lang="ko-KR" altLang="en-US" sz="2400" b="1" dirty="0" smtClean="0">
                <a:latin typeface="+mn-ea"/>
              </a:rPr>
              <a:t>관리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- JWT </a:t>
            </a:r>
            <a:r>
              <a:rPr lang="ko-KR" altLang="en-US" sz="2400" b="1" dirty="0">
                <a:latin typeface="+mn-ea"/>
              </a:rPr>
              <a:t>인증 기반으로 로그인 사용자만 예약 </a:t>
            </a:r>
            <a:r>
              <a:rPr lang="ko-KR" altLang="en-US" sz="2400" b="1" dirty="0" smtClean="0">
                <a:latin typeface="+mn-ea"/>
              </a:rPr>
              <a:t>가능</a:t>
            </a:r>
            <a:endParaRPr lang="en-US" altLang="ko-KR" sz="2400" b="1" dirty="0" smtClean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키워드 </a:t>
            </a:r>
            <a:r>
              <a:rPr lang="ko-KR" altLang="en-US" sz="2400" b="1" dirty="0">
                <a:latin typeface="+mn-ea"/>
              </a:rPr>
              <a:t>기반 식당 이름 검색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err="1" smtClean="0">
                <a:latin typeface="+mn-ea"/>
              </a:rPr>
              <a:t>거리순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정렬 지원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520" y="161976"/>
            <a:ext cx="8225658" cy="57608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8433" y="6062662"/>
            <a:ext cx="4043585" cy="286087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23666" y="6022546"/>
            <a:ext cx="3402234" cy="75716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75972" y="6499246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예약 기능의 주요 포인트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6150" y="7067371"/>
            <a:ext cx="8080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로그인 </a:t>
            </a:r>
            <a:r>
              <a:rPr lang="ko-KR" altLang="en-US" sz="2400" b="1" dirty="0">
                <a:latin typeface="+mn-ea"/>
              </a:rPr>
              <a:t>상태에서만 예약 버튼 활성화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예약 </a:t>
            </a:r>
            <a:r>
              <a:rPr lang="ko-KR" altLang="en-US" sz="2400" b="1" dirty="0">
                <a:latin typeface="+mn-ea"/>
              </a:rPr>
              <a:t>성공 시 즉시 사용자 예약 목록에 반영</a:t>
            </a:r>
          </a:p>
          <a:p>
            <a:r>
              <a:rPr lang="en-US" altLang="ko-KR" sz="2400" b="1" dirty="0" smtClean="0">
                <a:latin typeface="+mn-ea"/>
              </a:rPr>
              <a:t>- </a:t>
            </a:r>
            <a:r>
              <a:rPr lang="ko-KR" altLang="en-US" sz="2400" b="1" dirty="0" smtClean="0">
                <a:latin typeface="+mn-ea"/>
              </a:rPr>
              <a:t>중복 </a:t>
            </a:r>
            <a:r>
              <a:rPr lang="ko-KR" altLang="en-US" sz="2400" b="1" dirty="0">
                <a:latin typeface="+mn-ea"/>
              </a:rPr>
              <a:t>예약 방지를 위한 서버 검증 </a:t>
            </a:r>
            <a:r>
              <a:rPr lang="ko-KR" altLang="en-US" sz="2400" b="1" dirty="0" err="1">
                <a:latin typeface="+mn-ea"/>
              </a:rPr>
              <a:t>로직</a:t>
            </a:r>
            <a:r>
              <a:rPr lang="ko-KR" altLang="en-US" sz="2400" b="1" dirty="0">
                <a:latin typeface="+mn-ea"/>
              </a:rPr>
              <a:t> 적용</a:t>
            </a:r>
          </a:p>
        </p:txBody>
      </p:sp>
      <p:pic>
        <p:nvPicPr>
          <p:cNvPr id="3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99956" y="6593869"/>
            <a:ext cx="352926" cy="304800"/>
          </a:xfrm>
          <a:prstGeom prst="rect">
            <a:avLst/>
          </a:prstGeom>
        </p:spPr>
      </p:pic>
      <p:pic>
        <p:nvPicPr>
          <p:cNvPr id="32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H="1">
            <a:off x="1052356" y="6593869"/>
            <a:ext cx="352926" cy="304800"/>
          </a:xfrm>
          <a:prstGeom prst="rect">
            <a:avLst/>
          </a:prstGeom>
        </p:spPr>
      </p:pic>
      <p:pic>
        <p:nvPicPr>
          <p:cNvPr id="33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1213712" y="6588451"/>
            <a:ext cx="352926" cy="304800"/>
          </a:xfrm>
          <a:prstGeom prst="rect">
            <a:avLst/>
          </a:prstGeom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H="1">
            <a:off x="1366112" y="6588451"/>
            <a:ext cx="35292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1131</Words>
  <Application>Microsoft Office PowerPoint</Application>
  <PresentationFormat>사용자 지정</PresentationFormat>
  <Paragraphs>324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Pretendard Medium</vt:lpstr>
      <vt:lpstr>맑은 고딕</vt:lpstr>
      <vt:lpstr>Calibri</vt:lpstr>
      <vt:lpstr>Arial</vt:lpstr>
      <vt:lpstr>THELuxGoB</vt:lpstr>
      <vt:lpstr>NanumSquare ExtraBold</vt:lpstr>
      <vt:lpstr>THELuxGoM</vt:lpstr>
      <vt:lpstr>Pretendard Regular</vt:lpstr>
      <vt:lpstr>THELuxGoR</vt:lpstr>
      <vt:lpstr>Pretendard Light</vt:lpstr>
      <vt:lpstr>NanumSquare Regular</vt:lpstr>
      <vt:lpstr>Geologica Roman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</dc:creator>
  <cp:lastModifiedBy>it</cp:lastModifiedBy>
  <cp:revision>19</cp:revision>
  <dcterms:created xsi:type="dcterms:W3CDTF">2006-08-16T00:00:00Z</dcterms:created>
  <dcterms:modified xsi:type="dcterms:W3CDTF">2026-01-30T07:00:55Z</dcterms:modified>
</cp:coreProperties>
</file>